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258" r:id="rId4"/>
    <p:sldId id="261" r:id="rId5"/>
    <p:sldId id="259" r:id="rId6"/>
    <p:sldId id="263" r:id="rId7"/>
    <p:sldId id="275" r:id="rId8"/>
    <p:sldId id="264" r:id="rId9"/>
    <p:sldId id="265" r:id="rId10"/>
    <p:sldId id="266" r:id="rId11"/>
    <p:sldId id="277" r:id="rId12"/>
    <p:sldId id="267" r:id="rId13"/>
    <p:sldId id="268" r:id="rId14"/>
    <p:sldId id="269" r:id="rId15"/>
    <p:sldId id="270" r:id="rId16"/>
    <p:sldId id="273" r:id="rId17"/>
    <p:sldId id="279" r:id="rId18"/>
    <p:sldId id="272" r:id="rId19"/>
    <p:sldId id="280" r:id="rId20"/>
    <p:sldId id="278" r:id="rId21"/>
    <p:sldId id="274" r:id="rId22"/>
    <p:sldId id="257" r:id="rId23"/>
    <p:sldId id="276" r:id="rId24"/>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000000"/>
    <a:srgbClr val="FFFFFF"/>
    <a:srgbClr val="92D050"/>
    <a:srgbClr val="FFC000"/>
    <a:srgbClr val="FFFF00"/>
    <a:srgbClr val="4BACC6"/>
    <a:srgbClr val="8064A2"/>
    <a:srgbClr val="FF00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9" autoAdjust="0"/>
    <p:restoredTop sz="90000" autoAdjust="0"/>
  </p:normalViewPr>
  <p:slideViewPr>
    <p:cSldViewPr>
      <p:cViewPr>
        <p:scale>
          <a:sx n="75" d="100"/>
          <a:sy n="75" d="100"/>
        </p:scale>
        <p:origin x="-183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B4F5A4C2-016A-4650-89BB-91408513FECE}" type="datetimeFigureOut">
              <a:rPr lang="en-US" smtClean="0"/>
              <a:pPr/>
              <a:t>1/15/13</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068E7A05-6E59-4A3C-9439-658751A7391D}" type="slidenum">
              <a:rPr lang="en-US" smtClean="0"/>
              <a:pPr/>
              <a:t>‹#›</a:t>
            </a:fld>
            <a:endParaRPr lang="en-US"/>
          </a:p>
        </p:txBody>
      </p:sp>
    </p:spTree>
    <p:extLst>
      <p:ext uri="{BB962C8B-B14F-4D97-AF65-F5344CB8AC3E}">
        <p14:creationId xmlns:p14="http://schemas.microsoft.com/office/powerpoint/2010/main" val="379434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E7A05-6E59-4A3C-9439-658751A7391D}" type="slidenum">
              <a:rPr lang="en-US" smtClean="0"/>
              <a:pPr/>
              <a:t>2</a:t>
            </a:fld>
            <a:endParaRPr lang="en-US"/>
          </a:p>
        </p:txBody>
      </p:sp>
    </p:spTree>
    <p:extLst>
      <p:ext uri="{BB962C8B-B14F-4D97-AF65-F5344CB8AC3E}">
        <p14:creationId xmlns:p14="http://schemas.microsoft.com/office/powerpoint/2010/main" val="80722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E7A05-6E59-4A3C-9439-658751A7391D}" type="slidenum">
              <a:rPr lang="en-US" smtClean="0"/>
              <a:pPr/>
              <a:t>17</a:t>
            </a:fld>
            <a:endParaRPr lang="en-US"/>
          </a:p>
        </p:txBody>
      </p:sp>
    </p:spTree>
    <p:extLst>
      <p:ext uri="{BB962C8B-B14F-4D97-AF65-F5344CB8AC3E}">
        <p14:creationId xmlns:p14="http://schemas.microsoft.com/office/powerpoint/2010/main" val="214044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8E7A05-6E59-4A3C-9439-658751A7391D}"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Draw dotted lines to the times each sailed</a:t>
            </a:r>
          </a:p>
          <a:p>
            <a:r>
              <a:rPr lang="en-US" b="0" dirty="0" smtClean="0"/>
              <a:t>Put other peeps</a:t>
            </a:r>
            <a:r>
              <a:rPr lang="en-US" b="0" baseline="0" dirty="0" smtClean="0"/>
              <a:t> on timeline</a:t>
            </a:r>
            <a:endParaRPr lang="en-US" b="0" dirty="0"/>
          </a:p>
        </p:txBody>
      </p:sp>
      <p:sp>
        <p:nvSpPr>
          <p:cNvPr id="4" name="Slide Number Placeholder 3"/>
          <p:cNvSpPr>
            <a:spLocks noGrp="1"/>
          </p:cNvSpPr>
          <p:nvPr>
            <p:ph type="sldNum" sz="quarter" idx="10"/>
          </p:nvPr>
        </p:nvSpPr>
        <p:spPr/>
        <p:txBody>
          <a:bodyPr/>
          <a:lstStyle/>
          <a:p>
            <a:fld id="{068E7A05-6E59-4A3C-9439-658751A7391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pic of school to</a:t>
            </a:r>
            <a:r>
              <a:rPr lang="en-US" baseline="0" dirty="0" smtClean="0"/>
              <a:t> map or something</a:t>
            </a:r>
          </a:p>
          <a:p>
            <a:r>
              <a:rPr lang="en-US" baseline="0" dirty="0" smtClean="0"/>
              <a:t>Take out the last date because not sure</a:t>
            </a:r>
            <a:endParaRPr lang="en-US" dirty="0"/>
          </a:p>
        </p:txBody>
      </p:sp>
      <p:sp>
        <p:nvSpPr>
          <p:cNvPr id="4" name="Slide Number Placeholder 3"/>
          <p:cNvSpPr>
            <a:spLocks noGrp="1"/>
          </p:cNvSpPr>
          <p:nvPr>
            <p:ph type="sldNum" sz="quarter" idx="10"/>
          </p:nvPr>
        </p:nvSpPr>
        <p:spPr/>
        <p:txBody>
          <a:bodyPr/>
          <a:lstStyle/>
          <a:p>
            <a:fld id="{068E7A05-6E59-4A3C-9439-658751A7391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Get rid of definition   ‘/,</a:t>
            </a:r>
          </a:p>
          <a:p>
            <a:r>
              <a:rPr lang="en-US" baseline="0" dirty="0" smtClean="0"/>
              <a:t>Make maps less bold     ‘/,</a:t>
            </a:r>
            <a:endParaRPr lang="en-US" dirty="0"/>
          </a:p>
        </p:txBody>
      </p:sp>
      <p:sp>
        <p:nvSpPr>
          <p:cNvPr id="4" name="Slide Number Placeholder 3"/>
          <p:cNvSpPr>
            <a:spLocks noGrp="1"/>
          </p:cNvSpPr>
          <p:nvPr>
            <p:ph type="sldNum" sz="quarter" idx="10"/>
          </p:nvPr>
        </p:nvSpPr>
        <p:spPr/>
        <p:txBody>
          <a:bodyPr/>
          <a:lstStyle/>
          <a:p>
            <a:fld id="{068E7A05-6E59-4A3C-9439-658751A7391D}" type="slidenum">
              <a:rPr lang="en-US" smtClean="0"/>
              <a:pPr/>
              <a:t>6</a:t>
            </a:fld>
            <a:endParaRPr lang="en-US"/>
          </a:p>
        </p:txBody>
      </p:sp>
    </p:spTree>
    <p:extLst>
      <p:ext uri="{BB962C8B-B14F-4D97-AF65-F5344CB8AC3E}">
        <p14:creationId xmlns:p14="http://schemas.microsoft.com/office/powerpoint/2010/main" val="288221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description</a:t>
            </a:r>
            <a:r>
              <a:rPr lang="en-US" baseline="0" dirty="0" smtClean="0"/>
              <a:t> smaller</a:t>
            </a:r>
          </a:p>
          <a:p>
            <a:r>
              <a:rPr lang="en-US" baseline="0" dirty="0" smtClean="0"/>
              <a:t>Make keys black baking  (Frame)    ‘/,</a:t>
            </a:r>
            <a:endParaRPr lang="en-US" dirty="0"/>
          </a:p>
        </p:txBody>
      </p:sp>
      <p:sp>
        <p:nvSpPr>
          <p:cNvPr id="4" name="Slide Number Placeholder 3"/>
          <p:cNvSpPr>
            <a:spLocks noGrp="1"/>
          </p:cNvSpPr>
          <p:nvPr>
            <p:ph type="sldNum" sz="quarter" idx="10"/>
          </p:nvPr>
        </p:nvSpPr>
        <p:spPr/>
        <p:txBody>
          <a:bodyPr/>
          <a:lstStyle/>
          <a:p>
            <a:fld id="{068E7A05-6E59-4A3C-9439-658751A7391D}" type="slidenum">
              <a:rPr lang="en-US" smtClean="0"/>
              <a:pPr/>
              <a:t>7</a:t>
            </a:fld>
            <a:endParaRPr lang="en-US"/>
          </a:p>
        </p:txBody>
      </p:sp>
    </p:spTree>
    <p:extLst>
      <p:ext uri="{BB962C8B-B14F-4D97-AF65-F5344CB8AC3E}">
        <p14:creationId xmlns:p14="http://schemas.microsoft.com/office/powerpoint/2010/main" val="73404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 part</a:t>
            </a:r>
            <a:r>
              <a:rPr lang="en-US" baseline="0" dirty="0" smtClean="0"/>
              <a:t> 2-10   ‘/,</a:t>
            </a:r>
          </a:p>
          <a:p>
            <a:r>
              <a:rPr lang="en-US" baseline="0" dirty="0" smtClean="0"/>
              <a:t>Delete lower map   ‘/,</a:t>
            </a:r>
          </a:p>
          <a:p>
            <a:endParaRPr lang="en-US" dirty="0"/>
          </a:p>
        </p:txBody>
      </p:sp>
      <p:sp>
        <p:nvSpPr>
          <p:cNvPr id="4" name="Slide Number Placeholder 3"/>
          <p:cNvSpPr>
            <a:spLocks noGrp="1"/>
          </p:cNvSpPr>
          <p:nvPr>
            <p:ph type="sldNum" sz="quarter" idx="10"/>
          </p:nvPr>
        </p:nvSpPr>
        <p:spPr/>
        <p:txBody>
          <a:bodyPr/>
          <a:lstStyle/>
          <a:p>
            <a:fld id="{068E7A05-6E59-4A3C-9439-658751A7391D}" type="slidenum">
              <a:rPr lang="en-US" smtClean="0"/>
              <a:pPr/>
              <a:t>9</a:t>
            </a:fld>
            <a:endParaRPr lang="en-US"/>
          </a:p>
        </p:txBody>
      </p:sp>
    </p:spTree>
    <p:extLst>
      <p:ext uri="{BB962C8B-B14F-4D97-AF65-F5344CB8AC3E}">
        <p14:creationId xmlns:p14="http://schemas.microsoft.com/office/powerpoint/2010/main" val="246574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out who </a:t>
            </a:r>
            <a:r>
              <a:rPr lang="en-US" dirty="0" err="1" smtClean="0"/>
              <a:t>Pizzaro</a:t>
            </a:r>
            <a:r>
              <a:rPr lang="en-US" dirty="0" smtClean="0"/>
              <a:t> conquered the Incan’s for (Spain or HRE) ‘/,</a:t>
            </a:r>
          </a:p>
        </p:txBody>
      </p:sp>
      <p:sp>
        <p:nvSpPr>
          <p:cNvPr id="4" name="Slide Number Placeholder 3"/>
          <p:cNvSpPr>
            <a:spLocks noGrp="1"/>
          </p:cNvSpPr>
          <p:nvPr>
            <p:ph type="sldNum" sz="quarter" idx="10"/>
          </p:nvPr>
        </p:nvSpPr>
        <p:spPr/>
        <p:txBody>
          <a:bodyPr/>
          <a:lstStyle/>
          <a:p>
            <a:fld id="{068E7A05-6E59-4A3C-9439-658751A7391D}" type="slidenum">
              <a:rPr lang="en-US" smtClean="0"/>
              <a:pPr/>
              <a:t>12</a:t>
            </a:fld>
            <a:endParaRPr lang="en-US"/>
          </a:p>
        </p:txBody>
      </p:sp>
    </p:spTree>
    <p:extLst>
      <p:ext uri="{BB962C8B-B14F-4D97-AF65-F5344CB8AC3E}">
        <p14:creationId xmlns:p14="http://schemas.microsoft.com/office/powerpoint/2010/main" val="2913226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Add notations for pictures</a:t>
            </a:r>
            <a:endParaRPr lang="en-US"/>
          </a:p>
        </p:txBody>
      </p:sp>
      <p:sp>
        <p:nvSpPr>
          <p:cNvPr id="4" name="Slide Number Placeholder 3"/>
          <p:cNvSpPr>
            <a:spLocks noGrp="1"/>
          </p:cNvSpPr>
          <p:nvPr>
            <p:ph type="sldNum" sz="quarter" idx="10"/>
          </p:nvPr>
        </p:nvSpPr>
        <p:spPr/>
        <p:txBody>
          <a:bodyPr/>
          <a:lstStyle/>
          <a:p>
            <a:fld id="{068E7A05-6E59-4A3C-9439-658751A7391D}" type="slidenum">
              <a:rPr lang="en-US" smtClean="0"/>
              <a:pPr/>
              <a:t>15</a:t>
            </a:fld>
            <a:endParaRPr lang="en-US"/>
          </a:p>
        </p:txBody>
      </p:sp>
    </p:spTree>
    <p:extLst>
      <p:ext uri="{BB962C8B-B14F-4D97-AF65-F5344CB8AC3E}">
        <p14:creationId xmlns:p14="http://schemas.microsoft.com/office/powerpoint/2010/main" val="226174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8E7A05-6E59-4A3C-9439-658751A7391D}" type="slidenum">
              <a:rPr lang="en-US" smtClean="0"/>
              <a:pPr/>
              <a:t>16</a:t>
            </a:fld>
            <a:endParaRPr lang="en-US"/>
          </a:p>
        </p:txBody>
      </p:sp>
    </p:spTree>
    <p:extLst>
      <p:ext uri="{BB962C8B-B14F-4D97-AF65-F5344CB8AC3E}">
        <p14:creationId xmlns:p14="http://schemas.microsoft.com/office/powerpoint/2010/main" val="425300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7E2A6-E0CF-4699-9AE7-CBBDCFF8730E}"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7E2A6-E0CF-4699-9AE7-CBBDCFF8730E}"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7E2A6-E0CF-4699-9AE7-CBBDCFF8730E}"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7E2A6-E0CF-4699-9AE7-CBBDCFF8730E}"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7E2A6-E0CF-4699-9AE7-CBBDCFF8730E}"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7E2A6-E0CF-4699-9AE7-CBBDCFF8730E}"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7E2A6-E0CF-4699-9AE7-CBBDCFF8730E}" type="datetimeFigureOut">
              <a:rPr lang="en-US" smtClean="0"/>
              <a:pPr/>
              <a:t>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7E2A6-E0CF-4699-9AE7-CBBDCFF8730E}" type="datetimeFigureOut">
              <a:rPr lang="en-US" smtClean="0"/>
              <a:pPr/>
              <a:t>1/15/13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7E2A6-E0CF-4699-9AE7-CBBDCFF8730E}" type="datetimeFigureOut">
              <a:rPr lang="en-US" smtClean="0"/>
              <a:pPr/>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7E2A6-E0CF-4699-9AE7-CBBDCFF8730E}"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7E2A6-E0CF-4699-9AE7-CBBDCFF8730E}"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57452-9075-4C22-9AC3-EB400A9A31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7E2A6-E0CF-4699-9AE7-CBBDCFF8730E}" type="datetimeFigureOut">
              <a:rPr lang="en-US" smtClean="0"/>
              <a:pPr/>
              <a:t>1/15/13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57452-9075-4C22-9AC3-EB400A9A31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image" Target="../media/image36.gif"/><Relationship Id="rId5" Type="http://schemas.openxmlformats.org/officeDocument/2006/relationships/image" Target="../media/image37.gif"/><Relationship Id="rId6" Type="http://schemas.openxmlformats.org/officeDocument/2006/relationships/hyperlink" Target="http://www.youtube.com/watch?v=wYCpvYHewkY" TargetMode="External"/><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9.gif"/><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2.gif"/><Relationship Id="rId4" Type="http://schemas.openxmlformats.org/officeDocument/2006/relationships/image" Target="../media/image43.jpeg"/><Relationship Id="rId5" Type="http://schemas.openxmlformats.org/officeDocument/2006/relationships/hyperlink" Target="http://www.youtube.com/watch?v=KuD4vchi3ho" TargetMode="External"/><Relationship Id="rId6" Type="http://schemas.openxmlformats.org/officeDocument/2006/relationships/hyperlink" Target="http://www.youtube.com/watch?v=nQkuJ-dobIo" TargetMode="External"/><Relationship Id="rId7"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hyperlink" Target="http://www.youtube.com/watch?v=xgXd06kKFIQ" TargetMode="External"/><Relationship Id="rId1" Type="http://schemas.openxmlformats.org/officeDocument/2006/relationships/slideLayout" Target="../slideLayouts/slideLayout2.xml"/><Relationship Id="rId2" Type="http://schemas.openxmlformats.org/officeDocument/2006/relationships/image" Target="../media/image48.gif"/></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png"/><Relationship Id="rId7"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jpeg"/><Relationship Id="rId5" Type="http://schemas.openxmlformats.org/officeDocument/2006/relationships/image" Target="../media/image57.png"/><Relationship Id="rId6"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5"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22.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5" Type="http://schemas.openxmlformats.org/officeDocument/2006/relationships/image" Target="../media/image78.jpeg"/><Relationship Id="rId6" Type="http://schemas.openxmlformats.org/officeDocument/2006/relationships/image" Target="../media/image79.jpeg"/><Relationship Id="rId7" Type="http://schemas.openxmlformats.org/officeDocument/2006/relationships/image" Target="../media/image80.jpeg"/><Relationship Id="rId8"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hyperlink" Target="http://www.thenagain.info/webchron/westeurope/dagama.html" TargetMode="External"/><Relationship Id="rId4" Type="http://schemas.openxmlformats.org/officeDocument/2006/relationships/hyperlink" Target="http://www.enchantedlearning.com/explorers/page/h/henry.shtml" TargetMode="External"/><Relationship Id="rId5" Type="http://schemas.openxmlformats.org/officeDocument/2006/relationships/hyperlink" Target="http://www.enchantedlearning.com/explorers/page/c/champlain.shtml" TargetMode="External"/><Relationship Id="rId6" Type="http://schemas.openxmlformats.org/officeDocument/2006/relationships/hyperlink" Target="http://www.enchantedlearning.com/explorers/indexm.shtml" TargetMode="External"/><Relationship Id="rId7" Type="http://schemas.openxmlformats.org/officeDocument/2006/relationships/hyperlink" Target="http://www.elizabethan-era.org.uk/louis-joliet.htm" TargetMode="External"/><Relationship Id="rId8" Type="http://schemas.openxmlformats.org/officeDocument/2006/relationships/hyperlink" Target="http://learningtogive.org/papers/paper272.html" TargetMode="External"/><Relationship Id="rId9" Type="http://schemas.openxmlformats.org/officeDocument/2006/relationships/hyperlink" Target="http://www.mce.k12tn.net/explorers/frenchexplorers.htm" TargetMode="External"/><Relationship Id="rId1" Type="http://schemas.openxmlformats.org/officeDocument/2006/relationships/slideLayout" Target="../slideLayouts/slideLayout2.xml"/><Relationship Id="rId2" Type="http://schemas.openxmlformats.org/officeDocument/2006/relationships/hyperlink" Target="http://www.infoplease.com/biography/var/bartolomeudia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gif"/><Relationship Id="rId5" Type="http://schemas.openxmlformats.org/officeDocument/2006/relationships/image" Target="../media/image11.jpeg"/><Relationship Id="rId6" Type="http://schemas.openxmlformats.org/officeDocument/2006/relationships/image" Target="../media/image12.gif"/><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wdp"/><Relationship Id="rId5" Type="http://schemas.openxmlformats.org/officeDocument/2006/relationships/hyperlink" Target="http://www.youtube.com/watch?v=5gs6Egr-Cpg" TargetMode="External"/><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gif"/><Relationship Id="rId7" Type="http://schemas.openxmlformats.org/officeDocument/2006/relationships/hyperlink" Target="http://www.youtube.com/watch?v=KFW6LEKBon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hyperlink" Target="http://www.ucalgary.ca/applied_history/tutor/eurvoya/vasco.html" TargetMode="External"/><Relationship Id="rId8" Type="http://schemas.openxmlformats.org/officeDocument/2006/relationships/image" Target="../media/image26.png"/><Relationship Id="rId9" Type="http://schemas.microsoft.com/office/2007/relationships/hdphoto" Target="../media/hdphoto2.wdp"/><Relationship Id="rId10" Type="http://schemas.openxmlformats.org/officeDocument/2006/relationships/image" Target="../media/image27.png"/><Relationship Id="rId11"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9.xml.rels><?xml version="1.0" encoding="UTF-8" standalone="yes"?>
<Relationships xmlns="http://schemas.openxmlformats.org/package/2006/relationships"><Relationship Id="rId11" Type="http://schemas.openxmlformats.org/officeDocument/2006/relationships/hyperlink" Target="http://www.youtube.com/watch?v=XeEf2X3VBKw" TargetMode="External"/><Relationship Id="rId12" Type="http://schemas.openxmlformats.org/officeDocument/2006/relationships/hyperlink" Target="http://www.youtube.com/watch?v=OihUpHT37o4" TargetMode="External"/><Relationship Id="rId13" Type="http://schemas.openxmlformats.org/officeDocument/2006/relationships/hyperlink" Target="http://www.youtube.com/watch?v=lY83l8kd4AA" TargetMode="External"/><Relationship Id="rId14" Type="http://schemas.openxmlformats.org/officeDocument/2006/relationships/hyperlink" Target="http://www.youtube.com/watch?v=EjqHzejQJQE" TargetMode="External"/><Relationship Id="rId1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32.gif"/><Relationship Id="rId5" Type="http://schemas.openxmlformats.org/officeDocument/2006/relationships/hyperlink" Target="http://www.youtube.com/watch?v=yAWe-ABvPEg" TargetMode="External"/><Relationship Id="rId6" Type="http://schemas.openxmlformats.org/officeDocument/2006/relationships/hyperlink" Target="http://www.youtube.com/watch?v=EnCvaD2RQeg" TargetMode="External"/><Relationship Id="rId7" Type="http://schemas.openxmlformats.org/officeDocument/2006/relationships/hyperlink" Target="http://www.youtube.com/watch?v=fsiINa-J-nM" TargetMode="External"/><Relationship Id="rId8" Type="http://schemas.openxmlformats.org/officeDocument/2006/relationships/hyperlink" Target="http://www.youtube.com/watch?v=D8M_C3nx0EA" TargetMode="External"/><Relationship Id="rId9" Type="http://schemas.openxmlformats.org/officeDocument/2006/relationships/hyperlink" Target="http://www.youtube.com/watch?v=qD6A8TOm0w4" TargetMode="External"/><Relationship Id="rId10" Type="http://schemas.openxmlformats.org/officeDocument/2006/relationships/hyperlink" Target="http://www.youtube.com/watch?v=9wG2HMsuZ1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pic>
        <p:nvPicPr>
          <p:cNvPr id="11266" name="Picture 2" descr="http://2.bp.blogspot.com/_yHoks2kF2mY/TOdu43cQFaI/AAAAAAAACiI/azLTt0zCtpo/s1600/800px-OrteliusWorldMap1570.jpg"/>
          <p:cNvPicPr>
            <a:picLocks noChangeAspect="1" noChangeArrowheads="1"/>
          </p:cNvPicPr>
          <p:nvPr/>
        </p:nvPicPr>
        <p:blipFill>
          <a:blip r:embed="rId2" cstate="print"/>
          <a:stretch>
            <a:fillRect/>
          </a:stretch>
        </p:blipFill>
        <p:spPr bwMode="auto">
          <a:xfrm>
            <a:off x="2743200" y="990600"/>
            <a:ext cx="955178" cy="650715"/>
          </a:xfrm>
          <a:prstGeom prst="rect">
            <a:avLst/>
          </a:prstGeom>
          <a:noFill/>
          <a:ln>
            <a:noFill/>
          </a:ln>
        </p:spPr>
      </p:pic>
      <p:pic>
        <p:nvPicPr>
          <p:cNvPr id="11274" name="Picture 10" descr="http://upload.wikimedia.org/wikipedia/commons/thumb/2/27/De_Soto_Discovers_Mississippi_BAH-p20.png/220px-De_Soto_Discovers_Mississippi_BAH-p20.png"/>
          <p:cNvPicPr>
            <a:picLocks noChangeAspect="1" noChangeArrowheads="1"/>
          </p:cNvPicPr>
          <p:nvPr/>
        </p:nvPicPr>
        <p:blipFill>
          <a:blip r:embed="rId3" cstate="print"/>
          <a:srcRect/>
          <a:stretch>
            <a:fillRect/>
          </a:stretch>
        </p:blipFill>
        <p:spPr bwMode="auto">
          <a:xfrm>
            <a:off x="7467600" y="762000"/>
            <a:ext cx="990600" cy="1125682"/>
          </a:xfrm>
          <a:prstGeom prst="rect">
            <a:avLst/>
          </a:prstGeom>
          <a:noFill/>
        </p:spPr>
      </p:pic>
      <p:pic>
        <p:nvPicPr>
          <p:cNvPr id="11270" name="Picture 6" descr="http://farm6.staticflickr.com/5447/6945880816_e496184a8b_z.jpg"/>
          <p:cNvPicPr>
            <a:picLocks noChangeAspect="1" noChangeArrowheads="1"/>
          </p:cNvPicPr>
          <p:nvPr/>
        </p:nvPicPr>
        <p:blipFill>
          <a:blip r:embed="rId4" cstate="print"/>
          <a:srcRect/>
          <a:stretch>
            <a:fillRect/>
          </a:stretch>
        </p:blipFill>
        <p:spPr bwMode="auto">
          <a:xfrm>
            <a:off x="6477000" y="381000"/>
            <a:ext cx="1447801" cy="1101686"/>
          </a:xfrm>
          <a:prstGeom prst="rect">
            <a:avLst/>
          </a:prstGeom>
          <a:noFill/>
        </p:spPr>
      </p:pic>
      <p:pic>
        <p:nvPicPr>
          <p:cNvPr id="11272" name="Picture 8" descr="http://classroomclipart.com/images/gallery/History/Age_of_Exploration/TN_south_sea_144w.jpg"/>
          <p:cNvPicPr>
            <a:picLocks noChangeAspect="1" noChangeArrowheads="1"/>
          </p:cNvPicPr>
          <p:nvPr/>
        </p:nvPicPr>
        <p:blipFill>
          <a:blip r:embed="rId5" cstate="print"/>
          <a:srcRect/>
          <a:stretch>
            <a:fillRect/>
          </a:stretch>
        </p:blipFill>
        <p:spPr bwMode="auto">
          <a:xfrm>
            <a:off x="914400" y="914400"/>
            <a:ext cx="1238250" cy="990601"/>
          </a:xfrm>
          <a:prstGeom prst="rect">
            <a:avLst/>
          </a:prstGeom>
          <a:noFill/>
        </p:spPr>
      </p:pic>
      <p:pic>
        <p:nvPicPr>
          <p:cNvPr id="11268" name="Picture 4" descr="http://stpaulscollege.ie/history/wp-content/uploads/2011/06/caravel.jpg"/>
          <p:cNvPicPr>
            <a:picLocks noChangeAspect="1" noChangeArrowheads="1"/>
          </p:cNvPicPr>
          <p:nvPr/>
        </p:nvPicPr>
        <p:blipFill>
          <a:blip r:embed="rId6" cstate="print"/>
          <a:srcRect/>
          <a:stretch>
            <a:fillRect/>
          </a:stretch>
        </p:blipFill>
        <p:spPr bwMode="auto">
          <a:xfrm>
            <a:off x="1295400" y="4343400"/>
            <a:ext cx="1314450" cy="760545"/>
          </a:xfrm>
          <a:prstGeom prst="rect">
            <a:avLst/>
          </a:prstGeom>
          <a:noFill/>
          <a:effectLst>
            <a:outerShdw blurRad="50800" dist="50800" dir="5400000" algn="ctr" rotWithShape="0">
              <a:srgbClr val="000000">
                <a:alpha val="14000"/>
              </a:srgbClr>
            </a:outerShdw>
          </a:effectLst>
        </p:spPr>
      </p:pic>
      <p:pic>
        <p:nvPicPr>
          <p:cNvPr id="23554" name="Picture 2" descr="http://mikelanceworldhistory.wikispaces.com/file/view/shippy.JPG"/>
          <p:cNvPicPr>
            <a:picLocks noChangeAspect="1" noChangeArrowheads="1"/>
          </p:cNvPicPr>
          <p:nvPr/>
        </p:nvPicPr>
        <p:blipFill>
          <a:blip r:embed="rId7" cstate="print"/>
          <a:srcRect t="-472"/>
          <a:stretch>
            <a:fillRect/>
          </a:stretch>
        </p:blipFill>
        <p:spPr bwMode="auto">
          <a:xfrm>
            <a:off x="112644" y="79515"/>
            <a:ext cx="8915400" cy="6629400"/>
          </a:xfrm>
          <a:prstGeom prst="rect">
            <a:avLst/>
          </a:prstGeom>
          <a:noFill/>
        </p:spPr>
      </p:pic>
      <p:sp>
        <p:nvSpPr>
          <p:cNvPr id="10" name="Rectangle 9"/>
          <p:cNvSpPr/>
          <p:nvPr/>
        </p:nvSpPr>
        <p:spPr>
          <a:xfrm>
            <a:off x="3200400" y="3962400"/>
            <a:ext cx="2743200" cy="6096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2286000"/>
            <a:ext cx="6019800" cy="9144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52600" y="2187575"/>
            <a:ext cx="6019800" cy="1012825"/>
          </a:xfrm>
        </p:spPr>
        <p:txBody>
          <a:bodyPr/>
          <a:lstStyle/>
          <a:p>
            <a:r>
              <a:rPr lang="en-US" b="1" smtClean="0">
                <a:latin typeface="Times New Roman" pitchFamily="18" charset="0"/>
                <a:cs typeface="Times New Roman" pitchFamily="18" charset="0"/>
              </a:rPr>
              <a:t>The Age of Exploration</a:t>
            </a:r>
            <a:endParaRPr lang="en-US" b="1">
              <a:latin typeface="Times New Roman" pitchFamily="18" charset="0"/>
              <a:cs typeface="Times New Roman" pitchFamily="18" charset="0"/>
            </a:endParaRPr>
          </a:p>
        </p:txBody>
      </p:sp>
      <p:sp>
        <p:nvSpPr>
          <p:cNvPr id="3" name="Subtitle 2"/>
          <p:cNvSpPr>
            <a:spLocks noGrp="1"/>
          </p:cNvSpPr>
          <p:nvPr>
            <p:ph type="subTitle" idx="1"/>
          </p:nvPr>
        </p:nvSpPr>
        <p:spPr>
          <a:xfrm>
            <a:off x="3124200" y="3962400"/>
            <a:ext cx="2895600" cy="685800"/>
          </a:xfrm>
        </p:spPr>
        <p:txBody>
          <a:bodyPr/>
          <a:lstStyle/>
          <a:p>
            <a:r>
              <a:rPr lang="en-US" b="1" smtClean="0">
                <a:solidFill>
                  <a:schemeClr val="tx1"/>
                </a:solidFill>
                <a:latin typeface="Times New Roman" pitchFamily="18" charset="0"/>
                <a:cs typeface="Times New Roman" pitchFamily="18" charset="0"/>
              </a:rPr>
              <a:t>Ryan Schwartz</a:t>
            </a:r>
            <a:endParaRPr lang="en-US" b="1">
              <a:solidFill>
                <a:schemeClr val="tx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2"/>
            <a:ext cx="3124200" cy="731838"/>
          </a:xfrm>
        </p:spPr>
        <p:txBody>
          <a:bodyPr>
            <a:noAutofit/>
          </a:bodyPr>
          <a:lstStyle/>
          <a:p>
            <a:r>
              <a:rPr lang="en-US" sz="2800" smtClean="0">
                <a:latin typeface="Times New Roman" pitchFamily="18" charset="0"/>
                <a:cs typeface="Times New Roman" pitchFamily="18" charset="0"/>
              </a:rPr>
              <a:t>Ferdinand Magellan</a:t>
            </a:r>
            <a:endParaRPr lang="en-US" sz="2800">
              <a:latin typeface="Times New Roman" pitchFamily="18" charset="0"/>
              <a:cs typeface="Times New Roman" pitchFamily="18" charset="0"/>
            </a:endParaRPr>
          </a:p>
        </p:txBody>
      </p:sp>
      <p:sp>
        <p:nvSpPr>
          <p:cNvPr id="3" name="Content Placeholder 2"/>
          <p:cNvSpPr>
            <a:spLocks noGrp="1"/>
          </p:cNvSpPr>
          <p:nvPr>
            <p:ph idx="1"/>
          </p:nvPr>
        </p:nvSpPr>
        <p:spPr>
          <a:xfrm>
            <a:off x="5943600" y="958852"/>
            <a:ext cx="1752600" cy="1524000"/>
          </a:xfrm>
        </p:spPr>
        <p:txBody>
          <a:bodyPr>
            <a:noAutofit/>
          </a:bodyPr>
          <a:lstStyle/>
          <a:p>
            <a:r>
              <a:rPr lang="en-US" sz="400" dirty="0" smtClean="0">
                <a:latin typeface="Times New Roman" pitchFamily="18" charset="0"/>
                <a:cs typeface="Times New Roman" pitchFamily="18" charset="0"/>
              </a:rPr>
              <a:t>Ferdinand Magellan, born in 1480 in northern Portugal, was raised around the talk of fabulous explorers and amazing discoveries, making him want to see the world. He did this by fighting in the battle of Malacca and Morocco for the Portuguese and sailing with them on a journey to conquer Melaka and seek the Spice Islands. </a:t>
            </a:r>
          </a:p>
          <a:p>
            <a:r>
              <a:rPr lang="en-US" sz="400" dirty="0" smtClean="0">
                <a:latin typeface="Times New Roman" pitchFamily="18" charset="0"/>
                <a:cs typeface="Times New Roman" pitchFamily="18" charset="0"/>
              </a:rPr>
              <a:t>After being kicked out of Portugal, he joined a monastery and began to study the arts of exploration: charts, pilots’ logs, and maps. He later presented an idea of finding a route to the Indies through the New World to King Charles I of Spain, who enthusiastically agreed. He was given five ships called the Santiago, the Conception, the San Antonio, the Victoria, and the Trinidad. He would also be given the title of governor to any new lands that he found on his way.</a:t>
            </a:r>
          </a:p>
          <a:p>
            <a:r>
              <a:rPr lang="en-US" sz="400" dirty="0" smtClean="0">
                <a:latin typeface="Times New Roman" pitchFamily="18" charset="0"/>
                <a:cs typeface="Times New Roman" pitchFamily="18" charset="0"/>
              </a:rPr>
              <a:t>globe.</a:t>
            </a:r>
            <a:endParaRPr lang="en-US" sz="400" dirty="0">
              <a:latin typeface="Times New Roman" pitchFamily="18" charset="0"/>
              <a:cs typeface="Times New Roman" pitchFamily="18" charset="0"/>
            </a:endParaRPr>
          </a:p>
        </p:txBody>
      </p:sp>
      <p:pic>
        <p:nvPicPr>
          <p:cNvPr id="10242" name="Picture 2" descr="http://upload.wikimedia.org/wikipedia/commons/thumb/9/9c/Ferdinand_Magellan.jpg/220px-Ferdinand_Magellan.jpg"/>
          <p:cNvPicPr>
            <a:picLocks noChangeAspect="1" noChangeArrowheads="1"/>
          </p:cNvPicPr>
          <p:nvPr/>
        </p:nvPicPr>
        <p:blipFill>
          <a:blip r:embed="rId2" cstate="print"/>
          <a:srcRect/>
          <a:stretch>
            <a:fillRect/>
          </a:stretch>
        </p:blipFill>
        <p:spPr bwMode="auto">
          <a:xfrm>
            <a:off x="533400" y="838201"/>
            <a:ext cx="2087825" cy="2590800"/>
          </a:xfrm>
          <a:prstGeom prst="rect">
            <a:avLst/>
          </a:prstGeom>
          <a:ln w="88900" cap="sq" cmpd="thickThin">
            <a:solidFill>
              <a:srgbClr val="000000"/>
            </a:solidFill>
            <a:prstDash val="solid"/>
            <a:miter lim="800000"/>
          </a:ln>
          <a:effectLst>
            <a:innerShdw blurRad="76200">
              <a:srgbClr val="000000"/>
            </a:innerShdw>
          </a:effectLst>
        </p:spPr>
      </p:pic>
      <p:pic>
        <p:nvPicPr>
          <p:cNvPr id="10246" name="Picture 6" descr="http://edu.glogster.com/media/15/37/85/4/37850434.gif"/>
          <p:cNvPicPr>
            <a:picLocks noChangeAspect="1" noChangeArrowheads="1"/>
          </p:cNvPicPr>
          <p:nvPr/>
        </p:nvPicPr>
        <p:blipFill>
          <a:blip r:embed="rId3" cstate="print"/>
          <a:srcRect/>
          <a:stretch>
            <a:fillRect/>
          </a:stretch>
        </p:blipFill>
        <p:spPr bwMode="auto">
          <a:xfrm>
            <a:off x="6400800" y="3505200"/>
            <a:ext cx="2286000" cy="2686467"/>
          </a:xfrm>
          <a:prstGeom prst="rect">
            <a:avLst/>
          </a:prstGeom>
          <a:ln w="88900" cap="sq" cmpd="thickThin">
            <a:solidFill>
              <a:srgbClr val="000000"/>
            </a:solidFill>
            <a:prstDash val="solid"/>
            <a:miter lim="800000"/>
          </a:ln>
          <a:effectLst>
            <a:innerShdw blurRad="76200">
              <a:srgbClr val="000000"/>
            </a:innerShdw>
          </a:effectLst>
        </p:spPr>
      </p:pic>
      <p:sp>
        <p:nvSpPr>
          <p:cNvPr id="8" name="Content Placeholder 2"/>
          <p:cNvSpPr txBox="1">
            <a:spLocks/>
          </p:cNvSpPr>
          <p:nvPr/>
        </p:nvSpPr>
        <p:spPr>
          <a:xfrm>
            <a:off x="5334000" y="739120"/>
            <a:ext cx="2514600" cy="1752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During this journey, starting in 1519, Magellan traveled down the eastern coast of South America and reached a strait near the very bottom, passed through it, and named it after himself, the Strait of Magellan. He also named the ocean that lied beyond it which Captain Balboa found, the Pacific Ocean. It was named this because of its calm waters. Mutinies occurred during this time as well a scurvy, killing many crew member onboard. Later, they reached Guam, Moluccas, and the Philippines where Magellan died in 1521 from a war between his crew and the natives, ending up with a poison arrow in his foot and a spear through his heart.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Sebastian del Cano, a member of the crew left after Magellan died, finished the journey and returned to Spain, going through the Indian Ocean, around the Cape of Good Hope, and up the western side of Africa. In Spain, he is remembered as the first man to circumnavigate the globe while in the rest of the world, since many of the European countries hated Spain, like England, said that Magellan was the first man to circumnavigate the globe.</a:t>
            </a:r>
            <a:endParaRPr kumimoji="0" lang="en-US" sz="5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10244" name="Picture 4" descr="http://www.sussexvt.k12.de.us/science/The%20History%20of%20the%20World%201500-1899/Ferdinand%20Magellan%20Circumnavigates%20the%20Globe_files/image004.gif"/>
          <p:cNvPicPr>
            <a:picLocks noChangeAspect="1" noChangeArrowheads="1"/>
          </p:cNvPicPr>
          <p:nvPr/>
        </p:nvPicPr>
        <p:blipFill>
          <a:blip r:embed="rId4" cstate="print"/>
          <a:srcRect/>
          <a:stretch>
            <a:fillRect/>
          </a:stretch>
        </p:blipFill>
        <p:spPr bwMode="auto">
          <a:xfrm>
            <a:off x="4873704" y="1724025"/>
            <a:ext cx="1450896" cy="819152"/>
          </a:xfrm>
          <a:prstGeom prst="rect">
            <a:avLst/>
          </a:prstGeom>
          <a:noFill/>
        </p:spPr>
      </p:pic>
      <p:sp>
        <p:nvSpPr>
          <p:cNvPr id="9" name="TextBox 8"/>
          <p:cNvSpPr txBox="1"/>
          <p:nvPr/>
        </p:nvSpPr>
        <p:spPr>
          <a:xfrm>
            <a:off x="5791200" y="2895600"/>
            <a:ext cx="3352800" cy="523220"/>
          </a:xfrm>
          <a:prstGeom prst="rect">
            <a:avLst/>
          </a:prstGeom>
          <a:noFill/>
        </p:spPr>
        <p:txBody>
          <a:bodyPr wrap="square" rtlCol="0">
            <a:spAutoFit/>
          </a:bodyPr>
          <a:lstStyle/>
          <a:p>
            <a:pPr algn="ctr"/>
            <a:r>
              <a:rPr lang="en-US" sz="2800" smtClean="0">
                <a:latin typeface="Times New Roman" pitchFamily="18" charset="0"/>
                <a:cs typeface="Times New Roman" pitchFamily="18" charset="0"/>
              </a:rPr>
              <a:t>Sebastian del Cano</a:t>
            </a:r>
            <a:endParaRPr lang="en-US" sz="2800">
              <a:latin typeface="Times New Roman" pitchFamily="18" charset="0"/>
              <a:cs typeface="Times New Roman" pitchFamily="18" charset="0"/>
            </a:endParaRPr>
          </a:p>
        </p:txBody>
      </p:sp>
      <p:pic>
        <p:nvPicPr>
          <p:cNvPr id="9218" name="Picture 2" descr="http://www.latimes.com/media/graphic/2008-05/38956388.gif"/>
          <p:cNvPicPr>
            <a:picLocks noChangeAspect="1" noChangeArrowheads="1"/>
          </p:cNvPicPr>
          <p:nvPr/>
        </p:nvPicPr>
        <p:blipFill>
          <a:blip r:embed="rId5" cstate="print"/>
          <a:srcRect t="26747" b="5783"/>
          <a:stretch>
            <a:fillRect/>
          </a:stretch>
        </p:blipFill>
        <p:spPr bwMode="auto">
          <a:xfrm>
            <a:off x="3810000" y="152400"/>
            <a:ext cx="4762500" cy="2667000"/>
          </a:xfrm>
          <a:prstGeom prst="rect">
            <a:avLst/>
          </a:prstGeom>
          <a:noFill/>
        </p:spPr>
      </p:pic>
      <p:sp>
        <p:nvSpPr>
          <p:cNvPr id="10" name="TextBox 9"/>
          <p:cNvSpPr txBox="1"/>
          <p:nvPr/>
        </p:nvSpPr>
        <p:spPr>
          <a:xfrm>
            <a:off x="6324600" y="6400800"/>
            <a:ext cx="2438400" cy="307777"/>
          </a:xfrm>
          <a:prstGeom prst="rect">
            <a:avLst/>
          </a:prstGeom>
          <a:noFill/>
        </p:spPr>
        <p:txBody>
          <a:bodyPr wrap="square" rtlCol="0">
            <a:spAutoFit/>
          </a:bodyPr>
          <a:lstStyle/>
          <a:p>
            <a:pPr algn="ctr"/>
            <a:r>
              <a:rPr lang="en-US" sz="1400" smtClean="0"/>
              <a:t>(1476-1526)</a:t>
            </a:r>
            <a:endParaRPr lang="en-US" sz="1400"/>
          </a:p>
        </p:txBody>
      </p:sp>
      <p:sp>
        <p:nvSpPr>
          <p:cNvPr id="11" name="TextBox 10"/>
          <p:cNvSpPr txBox="1"/>
          <p:nvPr/>
        </p:nvSpPr>
        <p:spPr>
          <a:xfrm>
            <a:off x="0" y="3733800"/>
            <a:ext cx="2971800" cy="2893100"/>
          </a:xfrm>
          <a:prstGeom prst="rect">
            <a:avLst/>
          </a:prstGeom>
          <a:noFill/>
        </p:spPr>
        <p:txBody>
          <a:bodyPr wrap="square" rtlCol="0">
            <a:spAutoFit/>
          </a:bodyPr>
          <a:lstStyle/>
          <a:p>
            <a:pPr algn="ctr"/>
            <a:r>
              <a:rPr lang="en-US" sz="1400" dirty="0" smtClean="0"/>
              <a:t>(1480-1521)</a:t>
            </a:r>
          </a:p>
          <a:p>
            <a:pPr>
              <a:buFont typeface="Arial" pitchFamily="34" charset="0"/>
              <a:buChar char="•"/>
            </a:pPr>
            <a:r>
              <a:rPr lang="en-US" sz="1400" dirty="0" smtClean="0"/>
              <a:t>He was a Portuguese man expelled from Portugal</a:t>
            </a:r>
          </a:p>
          <a:p>
            <a:pPr>
              <a:buFont typeface="Arial" pitchFamily="34" charset="0"/>
              <a:buChar char="•"/>
            </a:pPr>
            <a:r>
              <a:rPr lang="en-US" sz="1400" dirty="0"/>
              <a:t>K</a:t>
            </a:r>
            <a:r>
              <a:rPr lang="en-US" sz="1400" dirty="0" smtClean="0"/>
              <a:t>nowledgeable in the art of navigation</a:t>
            </a:r>
          </a:p>
          <a:p>
            <a:pPr>
              <a:buFont typeface="Arial" pitchFamily="34" charset="0"/>
              <a:buChar char="•"/>
            </a:pPr>
            <a:r>
              <a:rPr lang="en-US" sz="1400" dirty="0"/>
              <a:t>H</a:t>
            </a:r>
            <a:r>
              <a:rPr lang="en-US" sz="1400" dirty="0" smtClean="0"/>
              <a:t>ired by Spain in 1519.</a:t>
            </a:r>
          </a:p>
          <a:p>
            <a:pPr>
              <a:buFont typeface="Arial" pitchFamily="34" charset="0"/>
              <a:buChar char="•"/>
            </a:pPr>
            <a:r>
              <a:rPr lang="en-US" sz="1400" dirty="0" smtClean="0"/>
              <a:t>Charles I of Spain sent him to find a passage to the Orient through the new world. </a:t>
            </a:r>
          </a:p>
          <a:p>
            <a:pPr>
              <a:buFont typeface="Arial" pitchFamily="34" charset="0"/>
              <a:buChar char="•"/>
            </a:pPr>
            <a:r>
              <a:rPr lang="en-US" sz="1400" dirty="0" smtClean="0"/>
              <a:t>Found and navigated the Strait of Magellan.</a:t>
            </a:r>
          </a:p>
          <a:p>
            <a:pPr>
              <a:buFont typeface="Arial" pitchFamily="34" charset="0"/>
              <a:buChar char="•"/>
            </a:pPr>
            <a:r>
              <a:rPr lang="en-US" sz="1400" dirty="0"/>
              <a:t>K</a:t>
            </a:r>
            <a:r>
              <a:rPr lang="en-US" sz="1400" dirty="0" smtClean="0"/>
              <a:t>illed in the Philippines by a poison arrow to the heart in 1521. </a:t>
            </a:r>
          </a:p>
        </p:txBody>
      </p:sp>
      <p:sp>
        <p:nvSpPr>
          <p:cNvPr id="12" name="TextBox 11"/>
          <p:cNvSpPr txBox="1"/>
          <p:nvPr/>
        </p:nvSpPr>
        <p:spPr>
          <a:xfrm>
            <a:off x="3048000" y="3352800"/>
            <a:ext cx="3048000" cy="1877437"/>
          </a:xfrm>
          <a:prstGeom prst="rect">
            <a:avLst/>
          </a:prstGeom>
          <a:noFill/>
        </p:spPr>
        <p:txBody>
          <a:bodyPr wrap="square" rtlCol="0">
            <a:spAutoFit/>
          </a:bodyPr>
          <a:lstStyle/>
          <a:p>
            <a:pPr>
              <a:buFont typeface="Arial" pitchFamily="34" charset="0"/>
              <a:buChar char="•"/>
            </a:pPr>
            <a:r>
              <a:rPr lang="en-US" sz="1400" smtClean="0"/>
              <a:t>Sebastian del Cano, a member of the crew, took command of the ship and sailed it back to Spain in 1522.</a:t>
            </a:r>
          </a:p>
          <a:p>
            <a:pPr>
              <a:buFont typeface="Arial" pitchFamily="34" charset="0"/>
              <a:buChar char="•"/>
            </a:pPr>
            <a:r>
              <a:rPr lang="en-US" sz="1400" smtClean="0"/>
              <a:t>He was the first man to circumnavigate the globe.</a:t>
            </a:r>
          </a:p>
          <a:p>
            <a:pPr>
              <a:buFont typeface="Arial" pitchFamily="34" charset="0"/>
              <a:buChar char="•"/>
            </a:pPr>
            <a:r>
              <a:rPr lang="en-US" sz="1400" smtClean="0"/>
              <a:t>England hated the Spanish, naming Magellan the first to circumnavigate the globe instead of Del Cano.</a:t>
            </a:r>
            <a:r>
              <a:rPr lang="en-US" smtClean="0"/>
              <a:t> </a:t>
            </a:r>
            <a:endParaRPr lang="en-US"/>
          </a:p>
        </p:txBody>
      </p:sp>
      <p:grpSp>
        <p:nvGrpSpPr>
          <p:cNvPr id="15" name="Group 14"/>
          <p:cNvGrpSpPr/>
          <p:nvPr/>
        </p:nvGrpSpPr>
        <p:grpSpPr>
          <a:xfrm>
            <a:off x="3124200" y="5562600"/>
            <a:ext cx="2819400" cy="914400"/>
            <a:chOff x="3124200" y="5562600"/>
            <a:chExt cx="2819400" cy="914400"/>
          </a:xfrm>
        </p:grpSpPr>
        <p:sp>
          <p:nvSpPr>
            <p:cNvPr id="13" name="TextBox 12"/>
            <p:cNvSpPr txBox="1"/>
            <p:nvPr/>
          </p:nvSpPr>
          <p:spPr>
            <a:xfrm>
              <a:off x="3124200" y="5638800"/>
              <a:ext cx="2819400" cy="738664"/>
            </a:xfrm>
            <a:prstGeom prst="rect">
              <a:avLst/>
            </a:prstGeom>
            <a:noFill/>
          </p:spPr>
          <p:txBody>
            <a:bodyPr wrap="square" rtlCol="0">
              <a:spAutoFit/>
            </a:bodyPr>
            <a:lstStyle/>
            <a:p>
              <a:pPr algn="ctr"/>
              <a:r>
                <a:rPr lang="en-US" sz="1400" smtClean="0"/>
                <a:t>Click </a:t>
              </a:r>
              <a:r>
                <a:rPr lang="en-US" sz="1400" smtClean="0">
                  <a:hlinkClick r:id="rId6"/>
                </a:rPr>
                <a:t>HERE</a:t>
              </a:r>
              <a:r>
                <a:rPr lang="en-US" sz="1400" smtClean="0"/>
                <a:t> for a detailed animation on the voyage of these two explorers.</a:t>
              </a:r>
              <a:endParaRPr lang="en-US" sz="1400"/>
            </a:p>
          </p:txBody>
        </p:sp>
        <p:sp>
          <p:nvSpPr>
            <p:cNvPr id="14" name="Rectangle 13"/>
            <p:cNvSpPr/>
            <p:nvPr/>
          </p:nvSpPr>
          <p:spPr>
            <a:xfrm>
              <a:off x="3200400" y="5562600"/>
              <a:ext cx="2667000" cy="914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2895600" y="1905000"/>
            <a:ext cx="762000" cy="523220"/>
          </a:xfrm>
          <a:prstGeom prst="rect">
            <a:avLst/>
          </a:prstGeom>
          <a:noFill/>
        </p:spPr>
        <p:txBody>
          <a:bodyPr wrap="square" rtlCol="0">
            <a:spAutoFit/>
          </a:bodyPr>
          <a:lstStyle/>
          <a:p>
            <a:pPr algn="ctr"/>
            <a:r>
              <a:rPr lang="en-US" sz="1400" smtClean="0">
                <a:latin typeface="Times New Roman" pitchFamily="18" charset="0"/>
                <a:cs typeface="Times New Roman" pitchFamily="18" charset="0"/>
              </a:rPr>
              <a:t>Their</a:t>
            </a:r>
          </a:p>
          <a:p>
            <a:pPr algn="ctr"/>
            <a:r>
              <a:rPr lang="en-US" sz="1400" smtClean="0">
                <a:latin typeface="Times New Roman" pitchFamily="18" charset="0"/>
                <a:cs typeface="Times New Roman" pitchFamily="18" charset="0"/>
              </a:rPr>
              <a:t> Route</a:t>
            </a:r>
            <a:endParaRPr lang="en-US" sz="1400">
              <a:latin typeface="Times New Roman" pitchFamily="18" charset="0"/>
              <a:cs typeface="Times New Roman" pitchFamily="18" charset="0"/>
            </a:endParaRPr>
          </a:p>
        </p:txBody>
      </p:sp>
      <p:cxnSp>
        <p:nvCxnSpPr>
          <p:cNvPr id="18" name="Straight Arrow Connector 17"/>
          <p:cNvCxnSpPr/>
          <p:nvPr/>
        </p:nvCxnSpPr>
        <p:spPr>
          <a:xfrm rot="5400000" flipH="1" flipV="1">
            <a:off x="3390900" y="1485900"/>
            <a:ext cx="3810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7800" y="457200"/>
            <a:ext cx="3733800" cy="533400"/>
          </a:xfrm>
        </p:spPr>
        <p:txBody>
          <a:bodyPr>
            <a:normAutofit/>
          </a:bodyPr>
          <a:lstStyle/>
          <a:p>
            <a:r>
              <a:rPr lang="en-US" sz="2800" dirty="0" smtClean="0">
                <a:latin typeface="Times New Roman" pitchFamily="18" charset="0"/>
                <a:cs typeface="Times New Roman" pitchFamily="18" charset="0"/>
              </a:rPr>
              <a:t>Vasco </a:t>
            </a:r>
            <a:r>
              <a:rPr lang="en-US" sz="2800" dirty="0" err="1" smtClean="0">
                <a:latin typeface="Times New Roman" pitchFamily="18" charset="0"/>
                <a:cs typeface="Times New Roman" pitchFamily="18" charset="0"/>
              </a:rPr>
              <a:t>Nuñez</a:t>
            </a:r>
            <a:r>
              <a:rPr lang="en-US" sz="2800" dirty="0" smtClean="0">
                <a:latin typeface="Times New Roman" pitchFamily="18" charset="0"/>
                <a:cs typeface="Times New Roman" pitchFamily="18" charset="0"/>
              </a:rPr>
              <a:t> de Balboa</a:t>
            </a:r>
            <a:endParaRPr lang="en-US" sz="2800" b="1" dirty="0">
              <a:latin typeface="Times New Roman" pitchFamily="18" charset="0"/>
              <a:cs typeface="Times New Roman" pitchFamily="18" charset="0"/>
            </a:endParaRPr>
          </a:p>
        </p:txBody>
      </p:sp>
      <p:sp>
        <p:nvSpPr>
          <p:cNvPr id="4" name="TextBox 3"/>
          <p:cNvSpPr txBox="1"/>
          <p:nvPr/>
        </p:nvSpPr>
        <p:spPr>
          <a:xfrm>
            <a:off x="5562600" y="4114800"/>
            <a:ext cx="2590800" cy="2246769"/>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(1475-1519)</a:t>
            </a:r>
          </a:p>
          <a:p>
            <a:pPr>
              <a:buFont typeface="Arial" pitchFamily="34" charset="0"/>
              <a:buChar char="•"/>
            </a:pPr>
            <a:r>
              <a:rPr lang="en-US" sz="1400" dirty="0" smtClean="0">
                <a:latin typeface="Times New Roman" pitchFamily="18" charset="0"/>
                <a:cs typeface="Times New Roman" pitchFamily="18" charset="0"/>
              </a:rPr>
              <a:t>Explorer and conquistador.</a:t>
            </a:r>
          </a:p>
          <a:p>
            <a:pPr>
              <a:buFont typeface="Arial" pitchFamily="34" charset="0"/>
              <a:buChar char="•"/>
            </a:pPr>
            <a:r>
              <a:rPr lang="en-US" sz="1400" dirty="0" smtClean="0">
                <a:latin typeface="Times New Roman" pitchFamily="18" charset="0"/>
                <a:cs typeface="Times New Roman" pitchFamily="18" charset="0"/>
              </a:rPr>
              <a:t>Founded a colony in South America called </a:t>
            </a:r>
            <a:r>
              <a:rPr lang="es-ES" sz="1400" dirty="0" smtClean="0">
                <a:latin typeface="Times New Roman" pitchFamily="18" charset="0"/>
                <a:cs typeface="Times New Roman" pitchFamily="18" charset="0"/>
              </a:rPr>
              <a:t>Santa María de la Antigua del Darién </a:t>
            </a:r>
            <a:r>
              <a:rPr lang="en-US" sz="1400" dirty="0" smtClean="0">
                <a:latin typeface="Times New Roman" pitchFamily="18" charset="0"/>
                <a:cs typeface="Times New Roman" pitchFamily="18" charset="0"/>
              </a:rPr>
              <a:t>after wandering in the Caribbean for ten years in 1511.</a:t>
            </a:r>
          </a:p>
          <a:p>
            <a:pPr>
              <a:buFont typeface="Arial" pitchFamily="34" charset="0"/>
              <a:buChar char="•"/>
            </a:pPr>
            <a:r>
              <a:rPr lang="en-US" sz="1400" dirty="0" smtClean="0">
                <a:latin typeface="Times New Roman" pitchFamily="18" charset="0"/>
                <a:cs typeface="Times New Roman" pitchFamily="18" charset="0"/>
              </a:rPr>
              <a:t>Discovered the Pacific Ocean in 1513 by crossing the Isthmus of Panama.</a:t>
            </a:r>
            <a:endParaRPr lang="en-US" sz="1400" dirty="0">
              <a:latin typeface="Times New Roman" pitchFamily="18" charset="0"/>
              <a:cs typeface="Times New Roman" pitchFamily="18" charset="0"/>
            </a:endParaRPr>
          </a:p>
        </p:txBody>
      </p:sp>
      <p:pic>
        <p:nvPicPr>
          <p:cNvPr id="1026" name="Picture 2" descr="http://panamahistoria.tripod.com/balboa1.jpg"/>
          <p:cNvPicPr>
            <a:picLocks noChangeAspect="1" noChangeArrowheads="1"/>
          </p:cNvPicPr>
          <p:nvPr/>
        </p:nvPicPr>
        <p:blipFill>
          <a:blip r:embed="rId2" cstate="print"/>
          <a:srcRect/>
          <a:stretch>
            <a:fillRect/>
          </a:stretch>
        </p:blipFill>
        <p:spPr bwMode="auto">
          <a:xfrm>
            <a:off x="6612481" y="2345230"/>
            <a:ext cx="491038" cy="778970"/>
          </a:xfrm>
          <a:prstGeom prst="rect">
            <a:avLst/>
          </a:prstGeom>
          <a:ln w="88900" cap="sq" cmpd="thickThin">
            <a:solidFill>
              <a:srgbClr val="000000"/>
            </a:solidFill>
            <a:prstDash val="solid"/>
            <a:miter lim="800000"/>
          </a:ln>
          <a:effectLst>
            <a:innerShdw blurRad="76200">
              <a:srgbClr val="000000"/>
            </a:innerShdw>
          </a:effectLst>
        </p:spPr>
      </p:pic>
      <p:grpSp>
        <p:nvGrpSpPr>
          <p:cNvPr id="12" name="Group 11"/>
          <p:cNvGrpSpPr/>
          <p:nvPr/>
        </p:nvGrpSpPr>
        <p:grpSpPr>
          <a:xfrm>
            <a:off x="609600" y="228600"/>
            <a:ext cx="3733800" cy="2590800"/>
            <a:chOff x="4038600" y="1219200"/>
            <a:chExt cx="4800600" cy="3200400"/>
          </a:xfrm>
        </p:grpSpPr>
        <p:pic>
          <p:nvPicPr>
            <p:cNvPr id="1028" name="Picture 4" descr="http://www.enchantedlearning.com/explorers/gifs/Balboamap.GIF"/>
            <p:cNvPicPr>
              <a:picLocks noChangeAspect="1" noChangeArrowheads="1"/>
            </p:cNvPicPr>
            <p:nvPr/>
          </p:nvPicPr>
          <p:blipFill>
            <a:blip r:embed="rId3" cstate="print"/>
            <a:srcRect l="1544" t="2247" r="1214" b="3371"/>
            <a:stretch>
              <a:fillRect/>
            </a:stretch>
          </p:blipFill>
          <p:spPr bwMode="auto">
            <a:xfrm>
              <a:off x="4038600" y="1219200"/>
              <a:ext cx="4800600" cy="3200400"/>
            </a:xfrm>
            <a:prstGeom prst="rect">
              <a:avLst/>
            </a:prstGeom>
            <a:noFill/>
          </p:spPr>
        </p:pic>
        <p:pic>
          <p:nvPicPr>
            <p:cNvPr id="7" name="Picture 4" descr="http://www.enchantedlearning.com/explorers/gifs/Balboamap.GIF"/>
            <p:cNvPicPr>
              <a:picLocks noChangeAspect="1" noChangeArrowheads="1"/>
            </p:cNvPicPr>
            <p:nvPr/>
          </p:nvPicPr>
          <p:blipFill>
            <a:blip r:embed="rId3" cstate="print"/>
            <a:srcRect l="1544" t="40449" r="93825" b="12360"/>
            <a:stretch>
              <a:fillRect/>
            </a:stretch>
          </p:blipFill>
          <p:spPr bwMode="auto">
            <a:xfrm rot="5400000">
              <a:off x="5083629" y="3178628"/>
              <a:ext cx="272143" cy="2209801"/>
            </a:xfrm>
            <a:prstGeom prst="rect">
              <a:avLst/>
            </a:prstGeom>
            <a:noFill/>
          </p:spPr>
        </p:pic>
        <p:pic>
          <p:nvPicPr>
            <p:cNvPr id="8" name="Picture 4" descr="http://www.enchantedlearning.com/explorers/gifs/Balboamap.GIF"/>
            <p:cNvPicPr>
              <a:picLocks noChangeAspect="1" noChangeArrowheads="1"/>
            </p:cNvPicPr>
            <p:nvPr/>
          </p:nvPicPr>
          <p:blipFill>
            <a:blip r:embed="rId3" cstate="print"/>
            <a:srcRect l="49393" t="89887" r="24367" b="3371"/>
            <a:stretch>
              <a:fillRect/>
            </a:stretch>
          </p:blipFill>
          <p:spPr bwMode="auto">
            <a:xfrm>
              <a:off x="6324600" y="4191000"/>
              <a:ext cx="1295400" cy="228600"/>
            </a:xfrm>
            <a:prstGeom prst="rect">
              <a:avLst/>
            </a:prstGeom>
            <a:noFill/>
          </p:spPr>
        </p:pic>
        <p:pic>
          <p:nvPicPr>
            <p:cNvPr id="9" name="Picture 4" descr="http://www.enchantedlearning.com/explorers/gifs/Balboamap.GIF"/>
            <p:cNvPicPr>
              <a:picLocks noChangeAspect="1" noChangeArrowheads="1"/>
            </p:cNvPicPr>
            <p:nvPr/>
          </p:nvPicPr>
          <p:blipFill>
            <a:blip r:embed="rId3" cstate="print"/>
            <a:srcRect l="1544" t="40449" r="93825" b="12360"/>
            <a:stretch>
              <a:fillRect/>
            </a:stretch>
          </p:blipFill>
          <p:spPr bwMode="auto">
            <a:xfrm rot="5400000">
              <a:off x="6155193" y="4046081"/>
              <a:ext cx="272143" cy="152402"/>
            </a:xfrm>
            <a:prstGeom prst="rect">
              <a:avLst/>
            </a:prstGeom>
            <a:noFill/>
          </p:spPr>
        </p:pic>
        <p:pic>
          <p:nvPicPr>
            <p:cNvPr id="10" name="Picture 4" descr="http://www.enchantedlearning.com/explorers/gifs/Balboamap.GIF"/>
            <p:cNvPicPr>
              <a:picLocks noChangeAspect="1" noChangeArrowheads="1"/>
            </p:cNvPicPr>
            <p:nvPr/>
          </p:nvPicPr>
          <p:blipFill>
            <a:blip r:embed="rId3" cstate="print"/>
            <a:srcRect l="1544" t="40449" r="93825" b="12360"/>
            <a:stretch>
              <a:fillRect/>
            </a:stretch>
          </p:blipFill>
          <p:spPr bwMode="auto">
            <a:xfrm rot="5400000">
              <a:off x="6140902" y="4098471"/>
              <a:ext cx="272143" cy="152402"/>
            </a:xfrm>
            <a:prstGeom prst="rect">
              <a:avLst/>
            </a:prstGeom>
            <a:noFill/>
          </p:spPr>
        </p:pic>
        <p:pic>
          <p:nvPicPr>
            <p:cNvPr id="11" name="Picture 4" descr="http://www.enchantedlearning.com/explorers/gifs/Balboamap.GIF"/>
            <p:cNvPicPr>
              <a:picLocks noChangeAspect="1" noChangeArrowheads="1"/>
            </p:cNvPicPr>
            <p:nvPr/>
          </p:nvPicPr>
          <p:blipFill>
            <a:blip r:embed="rId3" cstate="print"/>
            <a:srcRect l="1544" t="40449" r="93825" b="12360"/>
            <a:stretch>
              <a:fillRect/>
            </a:stretch>
          </p:blipFill>
          <p:spPr bwMode="auto">
            <a:xfrm rot="5400000">
              <a:off x="6131377" y="4174671"/>
              <a:ext cx="272143" cy="152402"/>
            </a:xfrm>
            <a:prstGeom prst="rect">
              <a:avLst/>
            </a:prstGeom>
            <a:noFill/>
          </p:spPr>
        </p:pic>
      </p:gr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05200"/>
            <a:ext cx="2400265" cy="298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00867" y="3124200"/>
            <a:ext cx="3014133"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Balboa Discovers the Pacific</a:t>
            </a:r>
            <a:endParaRPr lang="en-US" sz="1400" dirty="0">
              <a:latin typeface="Times New Roman" pitchFamily="18" charset="0"/>
              <a:cs typeface="Times New Roman" pitchFamily="18" charset="0"/>
            </a:endParaRPr>
          </a:p>
        </p:txBody>
      </p:sp>
      <p:grpSp>
        <p:nvGrpSpPr>
          <p:cNvPr id="14" name="Group 13"/>
          <p:cNvGrpSpPr/>
          <p:nvPr/>
        </p:nvGrpSpPr>
        <p:grpSpPr>
          <a:xfrm>
            <a:off x="3429000" y="4275917"/>
            <a:ext cx="1676400" cy="1445561"/>
            <a:chOff x="3581400" y="2987434"/>
            <a:chExt cx="1676400" cy="1445561"/>
          </a:xfrm>
        </p:grpSpPr>
        <p:sp>
          <p:nvSpPr>
            <p:cNvPr id="6" name="TextBox 5"/>
            <p:cNvSpPr txBox="1"/>
            <p:nvPr/>
          </p:nvSpPr>
          <p:spPr>
            <a:xfrm>
              <a:off x="3623733" y="3048000"/>
              <a:ext cx="1557867" cy="1384995"/>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The Pacific Ocean was named the South Sea by Balboa, and the Pacific Ocean by Magellan.</a:t>
              </a:r>
              <a:endParaRPr lang="en-US" sz="1400" dirty="0">
                <a:latin typeface="Times New Roman" pitchFamily="18" charset="0"/>
                <a:cs typeface="Times New Roman" pitchFamily="18" charset="0"/>
              </a:endParaRPr>
            </a:p>
          </p:txBody>
        </p:sp>
        <p:sp>
          <p:nvSpPr>
            <p:cNvPr id="13" name="Rectangle 12"/>
            <p:cNvSpPr/>
            <p:nvPr/>
          </p:nvSpPr>
          <p:spPr>
            <a:xfrm>
              <a:off x="3581400" y="2987434"/>
              <a:ext cx="1676400" cy="1445561"/>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Elbow Connector 15"/>
          <p:cNvCxnSpPr/>
          <p:nvPr/>
        </p:nvCxnSpPr>
        <p:spPr>
          <a:xfrm rot="10800000" flipV="1">
            <a:off x="3124201" y="3476561"/>
            <a:ext cx="778933" cy="409638"/>
          </a:xfrm>
          <a:prstGeom prst="bentConnector3">
            <a:avLst>
              <a:gd name="adj1" fmla="val -310"/>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7040"/>
          <a:stretch/>
        </p:blipFill>
        <p:spPr bwMode="auto">
          <a:xfrm>
            <a:off x="5845960" y="1123474"/>
            <a:ext cx="2231240" cy="27627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6" name="Rectangle 5"/>
          <p:cNvSpPr/>
          <p:nvPr/>
        </p:nvSpPr>
        <p:spPr>
          <a:xfrm>
            <a:off x="6019800" y="3352800"/>
            <a:ext cx="1600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2895600" cy="808038"/>
          </a:xfrm>
        </p:spPr>
        <p:txBody>
          <a:bodyPr>
            <a:normAutofit/>
          </a:bodyPr>
          <a:lstStyle/>
          <a:p>
            <a:r>
              <a:rPr lang="en-US" sz="2800" smtClean="0">
                <a:latin typeface="Times New Roman" pitchFamily="18" charset="0"/>
                <a:cs typeface="Times New Roman" pitchFamily="18" charset="0"/>
              </a:rPr>
              <a:t>Francisco </a:t>
            </a:r>
            <a:r>
              <a:rPr lang="en-US" sz="2800" err="1" smtClean="0">
                <a:latin typeface="Times New Roman" pitchFamily="18" charset="0"/>
                <a:cs typeface="Times New Roman" pitchFamily="18" charset="0"/>
              </a:rPr>
              <a:t>Pizzaro</a:t>
            </a:r>
            <a:endParaRPr lang="en-US" sz="2800">
              <a:latin typeface="Times New Roman" pitchFamily="18" charset="0"/>
              <a:cs typeface="Times New Roman" pitchFamily="18" charset="0"/>
            </a:endParaRPr>
          </a:p>
        </p:txBody>
      </p:sp>
      <p:sp>
        <p:nvSpPr>
          <p:cNvPr id="3" name="Content Placeholder 2"/>
          <p:cNvSpPr>
            <a:spLocks noGrp="1"/>
          </p:cNvSpPr>
          <p:nvPr>
            <p:ph idx="1"/>
          </p:nvPr>
        </p:nvSpPr>
        <p:spPr>
          <a:xfrm>
            <a:off x="4095344" y="4560451"/>
            <a:ext cx="2362200" cy="2667000"/>
          </a:xfrm>
        </p:spPr>
        <p:txBody>
          <a:bodyPr>
            <a:normAutofit fontScale="25000" lnSpcReduction="20000"/>
          </a:bodyPr>
          <a:lstStyle/>
          <a:p>
            <a:r>
              <a:rPr lang="en-US" dirty="0" smtClean="0">
                <a:latin typeface="Times New Roman" pitchFamily="18" charset="0"/>
                <a:cs typeface="Times New Roman" pitchFamily="18" charset="0"/>
              </a:rPr>
              <a:t>Francisco  </a:t>
            </a:r>
            <a:r>
              <a:rPr lang="en-US" dirty="0" err="1" smtClean="0">
                <a:latin typeface="Times New Roman" pitchFamily="18" charset="0"/>
                <a:cs typeface="Times New Roman" pitchFamily="18" charset="0"/>
              </a:rPr>
              <a:t>Pizzaro</a:t>
            </a:r>
            <a:r>
              <a:rPr lang="en-US" dirty="0" smtClean="0">
                <a:latin typeface="Times New Roman" pitchFamily="18" charset="0"/>
                <a:cs typeface="Times New Roman" pitchFamily="18" charset="0"/>
              </a:rPr>
              <a:t>, born in 1475 to an army officer, was a shipmate with Captain Balboa as he discovered the Pacific Ocean after crossing the Isthmus of Panama. He stayed in Panama until the allure of riches in South America tempted him to go there. </a:t>
            </a:r>
          </a:p>
          <a:p>
            <a:r>
              <a:rPr lang="en-US" dirty="0" smtClean="0">
                <a:latin typeface="Times New Roman" pitchFamily="18" charset="0"/>
                <a:cs typeface="Times New Roman" pitchFamily="18" charset="0"/>
              </a:rPr>
              <a:t>He tried and failed two times then, with the help of Charles V, Holy Roman Emperor, he set sail, once again, to conquer. </a:t>
            </a:r>
          </a:p>
          <a:p>
            <a:r>
              <a:rPr lang="en-US" dirty="0" err="1" smtClean="0">
                <a:latin typeface="Times New Roman" pitchFamily="18" charset="0"/>
                <a:cs typeface="Times New Roman" pitchFamily="18" charset="0"/>
              </a:rPr>
              <a:t>Pizzaro</a:t>
            </a:r>
            <a:r>
              <a:rPr lang="en-US" dirty="0" smtClean="0">
                <a:latin typeface="Times New Roman" pitchFamily="18" charset="0"/>
                <a:cs typeface="Times New Roman" pitchFamily="18" charset="0"/>
              </a:rPr>
              <a:t> marched to the Incan city of Tumbes, which was in rubbles from a recent war, and was easily taken over. In a short time, all of Peru was under his grasp and he moved towards Chile and its gold. His ally, Diego </a:t>
            </a:r>
            <a:r>
              <a:rPr lang="en-US" dirty="0" err="1" smtClean="0">
                <a:latin typeface="Times New Roman" pitchFamily="18" charset="0"/>
                <a:cs typeface="Times New Roman" pitchFamily="18" charset="0"/>
              </a:rPr>
              <a:t>Almargo</a:t>
            </a:r>
            <a:r>
              <a:rPr lang="en-US" dirty="0" smtClean="0">
                <a:latin typeface="Times New Roman" pitchFamily="18" charset="0"/>
                <a:cs typeface="Times New Roman" pitchFamily="18" charset="0"/>
              </a:rPr>
              <a:t>, conquered the city of Cuzco, the Incan capital, and enraged </a:t>
            </a:r>
            <a:r>
              <a:rPr lang="en-US" dirty="0" err="1" smtClean="0">
                <a:latin typeface="Times New Roman" pitchFamily="18" charset="0"/>
                <a:cs typeface="Times New Roman" pitchFamily="18" charset="0"/>
              </a:rPr>
              <a:t>Pizzaro</a:t>
            </a:r>
            <a:r>
              <a:rPr lang="en-US" dirty="0" smtClean="0">
                <a:latin typeface="Times New Roman" pitchFamily="18" charset="0"/>
                <a:cs typeface="Times New Roman" pitchFamily="18" charset="0"/>
              </a:rPr>
              <a:t> in the process. </a:t>
            </a:r>
            <a:r>
              <a:rPr lang="en-US" dirty="0" err="1" smtClean="0">
                <a:latin typeface="Times New Roman" pitchFamily="18" charset="0"/>
                <a:cs typeface="Times New Roman" pitchFamily="18" charset="0"/>
              </a:rPr>
              <a:t>Pizzaro</a:t>
            </a:r>
            <a:r>
              <a:rPr lang="en-US" dirty="0" smtClean="0">
                <a:latin typeface="Times New Roman" pitchFamily="18" charset="0"/>
                <a:cs typeface="Times New Roman" pitchFamily="18" charset="0"/>
              </a:rPr>
              <a:t> had </a:t>
            </a:r>
            <a:r>
              <a:rPr lang="en-US" dirty="0" err="1" smtClean="0">
                <a:latin typeface="Times New Roman" pitchFamily="18" charset="0"/>
                <a:cs typeface="Times New Roman" pitchFamily="18" charset="0"/>
              </a:rPr>
              <a:t>Almargo</a:t>
            </a:r>
            <a:r>
              <a:rPr lang="en-US" dirty="0" smtClean="0">
                <a:latin typeface="Times New Roman" pitchFamily="18" charset="0"/>
                <a:cs typeface="Times New Roman" pitchFamily="18" charset="0"/>
              </a:rPr>
              <a:t> executed and was then killed by </a:t>
            </a:r>
            <a:r>
              <a:rPr lang="en-US" dirty="0" err="1" smtClean="0">
                <a:latin typeface="Times New Roman" pitchFamily="18" charset="0"/>
                <a:cs typeface="Times New Roman" pitchFamily="18" charset="0"/>
              </a:rPr>
              <a:t>Almargo’s</a:t>
            </a:r>
            <a:r>
              <a:rPr lang="en-US" dirty="0" smtClean="0">
                <a:latin typeface="Times New Roman" pitchFamily="18" charset="0"/>
                <a:cs typeface="Times New Roman" pitchFamily="18" charset="0"/>
              </a:rPr>
              <a:t> son for revenge in 1541. </a:t>
            </a:r>
            <a:endParaRPr lang="en-US" dirty="0">
              <a:latin typeface="Times New Roman" pitchFamily="18" charset="0"/>
              <a:cs typeface="Times New Roman" pitchFamily="18" charset="0"/>
            </a:endParaRPr>
          </a:p>
        </p:txBody>
      </p:sp>
      <p:pic>
        <p:nvPicPr>
          <p:cNvPr id="9218" name="Picture 2" descr="http://www.franciscopizarro.org/wp-content/uploads/2012/10/img-francisco-pizarro.gif"/>
          <p:cNvPicPr>
            <a:picLocks noChangeAspect="1" noChangeArrowheads="1"/>
          </p:cNvPicPr>
          <p:nvPr/>
        </p:nvPicPr>
        <p:blipFill>
          <a:blip r:embed="rId3" cstate="print"/>
          <a:srcRect/>
          <a:stretch>
            <a:fillRect/>
          </a:stretch>
        </p:blipFill>
        <p:spPr bwMode="auto">
          <a:xfrm>
            <a:off x="762000" y="990600"/>
            <a:ext cx="1828800" cy="2717321"/>
          </a:xfrm>
          <a:prstGeom prst="rect">
            <a:avLst/>
          </a:prstGeom>
          <a:ln w="88900" cap="sq" cmpd="thickThin">
            <a:solidFill>
              <a:srgbClr val="000000"/>
            </a:solidFill>
            <a:prstDash val="solid"/>
            <a:miter lim="800000"/>
          </a:ln>
          <a:effectLst>
            <a:innerShdw blurRad="76200">
              <a:srgbClr val="000000"/>
            </a:innerShdw>
          </a:effectLst>
        </p:spPr>
      </p:pic>
      <p:pic>
        <p:nvPicPr>
          <p:cNvPr id="9220" name="Picture 4" descr="http://www.amren.com/ar/2001/09/C-INVASsml.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00751" y="1"/>
            <a:ext cx="3143249" cy="4114800"/>
          </a:xfrm>
          <a:prstGeom prst="rect">
            <a:avLst/>
          </a:prstGeom>
          <a:noFill/>
        </p:spPr>
      </p:pic>
      <p:sp>
        <p:nvSpPr>
          <p:cNvPr id="7" name="TextBox 6"/>
          <p:cNvSpPr txBox="1"/>
          <p:nvPr/>
        </p:nvSpPr>
        <p:spPr>
          <a:xfrm>
            <a:off x="76200" y="3810000"/>
            <a:ext cx="3200400" cy="2462213"/>
          </a:xfrm>
          <a:prstGeom prst="rect">
            <a:avLst/>
          </a:prstGeom>
          <a:noFill/>
        </p:spPr>
        <p:txBody>
          <a:bodyPr wrap="square" rtlCol="0">
            <a:spAutoFit/>
          </a:bodyPr>
          <a:lstStyle/>
          <a:p>
            <a:pPr algn="ctr"/>
            <a:r>
              <a:rPr lang="en-US" sz="1400" dirty="0" smtClean="0"/>
              <a:t>(1474-1541)</a:t>
            </a:r>
          </a:p>
          <a:p>
            <a:pPr>
              <a:buFont typeface="Arial" pitchFamily="34" charset="0"/>
              <a:buChar char="•"/>
            </a:pPr>
            <a:r>
              <a:rPr lang="en-US" sz="1400" dirty="0" smtClean="0"/>
              <a:t> He was a Spanish conquistador  that conquered the Incan Empire in Peru and Chile in 1532.</a:t>
            </a:r>
          </a:p>
          <a:p>
            <a:pPr>
              <a:buFont typeface="Arial" pitchFamily="34" charset="0"/>
              <a:buChar char="•"/>
            </a:pPr>
            <a:r>
              <a:rPr lang="en-US" sz="1400" dirty="0" smtClean="0"/>
              <a:t>Helped Balboa discover the Pacific Ocean.</a:t>
            </a:r>
          </a:p>
          <a:p>
            <a:pPr>
              <a:buFont typeface="Arial" pitchFamily="34" charset="0"/>
              <a:buChar char="•"/>
            </a:pPr>
            <a:r>
              <a:rPr lang="en-US" sz="1400" dirty="0" smtClean="0"/>
              <a:t>Pizarro was financially helped by the Holy Roman Emperor Charles V (Carlos I of Spain).  </a:t>
            </a:r>
          </a:p>
          <a:p>
            <a:pPr>
              <a:buFont typeface="Arial" pitchFamily="34" charset="0"/>
              <a:buChar char="•"/>
            </a:pPr>
            <a:r>
              <a:rPr lang="en-US" sz="1400" dirty="0" smtClean="0"/>
              <a:t>Both were attracted by the gold and riches the land held.</a:t>
            </a:r>
            <a:endParaRPr lang="en-US" sz="1400" dirty="0"/>
          </a:p>
        </p:txBody>
      </p:sp>
      <p:grpSp>
        <p:nvGrpSpPr>
          <p:cNvPr id="10" name="Group 9"/>
          <p:cNvGrpSpPr/>
          <p:nvPr/>
        </p:nvGrpSpPr>
        <p:grpSpPr>
          <a:xfrm>
            <a:off x="3733800" y="1295400"/>
            <a:ext cx="2057400" cy="1219200"/>
            <a:chOff x="3657600" y="980872"/>
            <a:chExt cx="2057400" cy="1219200"/>
          </a:xfrm>
        </p:grpSpPr>
        <p:sp>
          <p:nvSpPr>
            <p:cNvPr id="8" name="TextBox 7"/>
            <p:cNvSpPr txBox="1"/>
            <p:nvPr/>
          </p:nvSpPr>
          <p:spPr>
            <a:xfrm>
              <a:off x="3657600" y="990600"/>
              <a:ext cx="2057400" cy="1169551"/>
            </a:xfrm>
            <a:prstGeom prst="rect">
              <a:avLst/>
            </a:prstGeom>
            <a:noFill/>
          </p:spPr>
          <p:txBody>
            <a:bodyPr wrap="square" rtlCol="0">
              <a:spAutoFit/>
            </a:bodyPr>
            <a:lstStyle/>
            <a:p>
              <a:pPr algn="ctr"/>
              <a:r>
                <a:rPr lang="en-US" sz="1400" smtClean="0"/>
                <a:t>Click </a:t>
              </a:r>
              <a:r>
                <a:rPr lang="en-US" sz="1400" smtClean="0">
                  <a:hlinkClick r:id="rId5"/>
                </a:rPr>
                <a:t>HERE </a:t>
              </a:r>
              <a:r>
                <a:rPr lang="en-US" sz="1400" smtClean="0"/>
                <a:t>for the first part of a background on Pizarro’s conquering of the Incan Empire. Click </a:t>
              </a:r>
              <a:r>
                <a:rPr lang="en-US" sz="1400" smtClean="0">
                  <a:hlinkClick r:id="rId6"/>
                </a:rPr>
                <a:t>HERE</a:t>
              </a:r>
              <a:r>
                <a:rPr lang="en-US" sz="1400" smtClean="0"/>
                <a:t> for part two.</a:t>
              </a:r>
              <a:endParaRPr lang="en-US" sz="1400"/>
            </a:p>
          </p:txBody>
        </p:sp>
        <p:sp>
          <p:nvSpPr>
            <p:cNvPr id="9" name="Rectangle 8"/>
            <p:cNvSpPr/>
            <p:nvPr/>
          </p:nvSpPr>
          <p:spPr>
            <a:xfrm>
              <a:off x="3657600" y="980872"/>
              <a:ext cx="2057400" cy="1219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4038600" y="4471987"/>
            <a:ext cx="2133600" cy="990600"/>
            <a:chOff x="3429000" y="1905000"/>
            <a:chExt cx="2133600" cy="990600"/>
          </a:xfrm>
        </p:grpSpPr>
        <p:sp>
          <p:nvSpPr>
            <p:cNvPr id="11" name="TextBox 10"/>
            <p:cNvSpPr txBox="1"/>
            <p:nvPr/>
          </p:nvSpPr>
          <p:spPr>
            <a:xfrm>
              <a:off x="3429000" y="1905000"/>
              <a:ext cx="2133600" cy="954107"/>
            </a:xfrm>
            <a:prstGeom prst="rect">
              <a:avLst/>
            </a:prstGeom>
            <a:noFill/>
          </p:spPr>
          <p:txBody>
            <a:bodyPr wrap="square" rtlCol="0">
              <a:spAutoFit/>
            </a:bodyPr>
            <a:lstStyle/>
            <a:p>
              <a:pPr algn="ctr"/>
              <a:r>
                <a:rPr lang="en-US" sz="1400" smtClean="0"/>
                <a:t>A conquistador  is a conqueror of the native civilizations of Mexico and Peru.</a:t>
              </a:r>
              <a:endParaRPr lang="en-US" sz="1400"/>
            </a:p>
          </p:txBody>
        </p:sp>
        <p:sp>
          <p:nvSpPr>
            <p:cNvPr id="12" name="Rectangle 11"/>
            <p:cNvSpPr/>
            <p:nvPr/>
          </p:nvSpPr>
          <p:spPr>
            <a:xfrm>
              <a:off x="3485744" y="1905000"/>
              <a:ext cx="2057400" cy="9906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http://sekcastillohistory20.files.wordpress.com/2011/11/pizarro-y-atahualpa.jpg"/>
          <p:cNvPicPr>
            <a:picLocks noChangeAspect="1" noChangeArrowheads="1"/>
          </p:cNvPicPr>
          <p:nvPr/>
        </p:nvPicPr>
        <p:blipFill>
          <a:blip r:embed="rId7" cstate="print"/>
          <a:srcRect/>
          <a:stretch>
            <a:fillRect/>
          </a:stretch>
        </p:blipFill>
        <p:spPr bwMode="auto">
          <a:xfrm>
            <a:off x="3581400" y="4295775"/>
            <a:ext cx="3641607" cy="2333625"/>
          </a:xfrm>
          <a:prstGeom prst="rect">
            <a:avLst/>
          </a:prstGeom>
          <a:noFill/>
        </p:spPr>
      </p:pic>
      <p:sp>
        <p:nvSpPr>
          <p:cNvPr id="15" name="TextBox 14"/>
          <p:cNvSpPr txBox="1"/>
          <p:nvPr/>
        </p:nvSpPr>
        <p:spPr>
          <a:xfrm>
            <a:off x="7543800" y="4724400"/>
            <a:ext cx="1524000" cy="1169551"/>
          </a:xfrm>
          <a:prstGeom prst="rect">
            <a:avLst/>
          </a:prstGeom>
          <a:noFill/>
        </p:spPr>
        <p:txBody>
          <a:bodyPr wrap="square" rtlCol="0">
            <a:spAutoFit/>
          </a:bodyPr>
          <a:lstStyle/>
          <a:p>
            <a:pPr algn="ctr"/>
            <a:r>
              <a:rPr lang="en-US" sz="1400" err="1" smtClean="0">
                <a:latin typeface="Times New Roman" pitchFamily="18" charset="0"/>
                <a:cs typeface="Times New Roman" pitchFamily="18" charset="0"/>
              </a:rPr>
              <a:t>Pizzaro’s</a:t>
            </a:r>
            <a:r>
              <a:rPr lang="en-US" sz="1400" smtClean="0">
                <a:latin typeface="Times New Roman" pitchFamily="18" charset="0"/>
                <a:cs typeface="Times New Roman" pitchFamily="18" charset="0"/>
              </a:rPr>
              <a:t> Expeditions</a:t>
            </a:r>
          </a:p>
          <a:p>
            <a:pPr algn="ctr"/>
            <a:endParaRPr lang="en-US" sz="1400" smtClean="0">
              <a:latin typeface="Times New Roman" pitchFamily="18" charset="0"/>
              <a:cs typeface="Times New Roman" pitchFamily="18" charset="0"/>
            </a:endParaRPr>
          </a:p>
          <a:p>
            <a:pPr algn="ctr"/>
            <a:r>
              <a:rPr lang="en-US" sz="1400" err="1" smtClean="0">
                <a:latin typeface="Times New Roman" pitchFamily="18" charset="0"/>
                <a:cs typeface="Times New Roman" pitchFamily="18" charset="0"/>
              </a:rPr>
              <a:t>Pizzaro</a:t>
            </a:r>
            <a:r>
              <a:rPr lang="en-US" sz="1400" smtClean="0">
                <a:latin typeface="Times New Roman" pitchFamily="18" charset="0"/>
                <a:cs typeface="Times New Roman" pitchFamily="18" charset="0"/>
              </a:rPr>
              <a:t> and the Incan Emperor</a:t>
            </a:r>
            <a:endParaRPr lang="en-US" sz="1400">
              <a:latin typeface="Times New Roman" pitchFamily="18" charset="0"/>
              <a:cs typeface="Times New Roman" pitchFamily="18" charset="0"/>
            </a:endParaRPr>
          </a:p>
        </p:txBody>
      </p:sp>
      <p:cxnSp>
        <p:nvCxnSpPr>
          <p:cNvPr id="17" name="Straight Arrow Connector 16"/>
          <p:cNvCxnSpPr/>
          <p:nvPr/>
        </p:nvCxnSpPr>
        <p:spPr>
          <a:xfrm rot="5400000" flipH="1" flipV="1">
            <a:off x="8115300" y="4457700"/>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7315200" y="5638800"/>
            <a:ext cx="304800" cy="1588"/>
          </a:xfrm>
          <a:prstGeom prst="straightConnector1">
            <a:avLst/>
          </a:prstGeom>
          <a:ln w="38100">
            <a:solidFill>
              <a:srgbClr val="4F81BD"/>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39999">
              <a:srgbClr val="85C2FF"/>
            </a:gs>
            <a:gs pos="70000">
              <a:srgbClr val="C4D6EB"/>
            </a:gs>
            <a:gs pos="100000">
              <a:srgbClr val="FFEBFA"/>
            </a:gs>
          </a:gsLst>
          <a:lin ang="108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7785" y="3733800"/>
            <a:ext cx="2667000" cy="1371600"/>
          </a:xfrm>
        </p:spPr>
        <p:txBody>
          <a:bodyPr>
            <a:normAutofit fontScale="25000" lnSpcReduction="20000"/>
          </a:bodyPr>
          <a:lstStyle/>
          <a:p>
            <a:pPr>
              <a:buNone/>
            </a:pPr>
            <a:r>
              <a:rPr lang="en-US" dirty="0" smtClean="0"/>
              <a:t>        </a:t>
            </a:r>
            <a:r>
              <a:rPr lang="en-US" dirty="0" smtClean="0">
                <a:latin typeface="Times New Roman" pitchFamily="18" charset="0"/>
                <a:cs typeface="Times New Roman" pitchFamily="18" charset="0"/>
              </a:rPr>
              <a:t>England had a vast array of colonies from the Pacific to Atlantic, making it the largest Empire in the world. England’s largest and most prominent colonies were the American colonies and Australia. The American colonies were used for their natural resources and ability to produce large amounts of food. England has a long history of banishing religious groups, such as the Mormons and the Amish. It also largely participated in the triangular slave trade. This involves competed products exported from Europe and being shipped to Africa. It is exchanged their for slaves who are shipped of to the American colonies who exchange them for raw materials which get shipped off to Europe. Then the cycle starts again. This was a part of the Columbian Exchange, in which Europe and the New World exchanged not only goods and customs but diseases as well. </a:t>
            </a:r>
          </a:p>
          <a:p>
            <a:pPr>
              <a:buNone/>
            </a:pPr>
            <a:r>
              <a:rPr lang="en-US" dirty="0" smtClean="0">
                <a:latin typeface="Times New Roman" pitchFamily="18" charset="0"/>
                <a:cs typeface="Times New Roman" pitchFamily="18" charset="0"/>
              </a:rPr>
              <a:t>         Australia was a prison island that was used to banish prisoners out of the overflowing jails. This was its only real purpose and Australia did not supply England with many resources.</a:t>
            </a:r>
          </a:p>
          <a:p>
            <a:pPr>
              <a:buNone/>
            </a:pPr>
            <a:r>
              <a:rPr lang="en-US" dirty="0" smtClean="0">
                <a:latin typeface="Times New Roman" pitchFamily="18" charset="0"/>
                <a:cs typeface="Times New Roman" pitchFamily="18" charset="0"/>
              </a:rPr>
              <a:t>         There are many explorers who discovered new lands, allowing England and later Great Britain to grow to its enormous size. Some of the explorers are listed below:</a:t>
            </a:r>
            <a:endParaRPr lang="en-US" dirty="0">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21482" y="0"/>
            <a:ext cx="11332282"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English Exploration</a:t>
            </a:r>
            <a:endParaRPr lang="en-US" dirty="0">
              <a:latin typeface="Times New Roman" pitchFamily="18" charset="0"/>
              <a:cs typeface="Times New Roman" pitchFamily="18" charset="0"/>
            </a:endParaRPr>
          </a:p>
        </p:txBody>
      </p:sp>
      <p:sp>
        <p:nvSpPr>
          <p:cNvPr id="4" name="TextBox 3"/>
          <p:cNvSpPr txBox="1"/>
          <p:nvPr/>
        </p:nvSpPr>
        <p:spPr>
          <a:xfrm>
            <a:off x="3276600" y="5562600"/>
            <a:ext cx="2514600" cy="1200329"/>
          </a:xfrm>
          <a:prstGeom prst="rect">
            <a:avLst/>
          </a:prstGeom>
          <a:noFill/>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Sir Francis Drake</a:t>
            </a:r>
          </a:p>
          <a:p>
            <a:pPr>
              <a:buFont typeface="Arial" pitchFamily="34" charset="0"/>
              <a:buChar char="•"/>
            </a:pPr>
            <a:r>
              <a:rPr lang="en-US" dirty="0" smtClean="0">
                <a:latin typeface="Times New Roman" pitchFamily="18" charset="0"/>
                <a:cs typeface="Times New Roman" pitchFamily="18" charset="0"/>
              </a:rPr>
              <a:t>Henry Hudson</a:t>
            </a:r>
          </a:p>
          <a:p>
            <a:pPr>
              <a:buFont typeface="Arial" pitchFamily="34" charset="0"/>
              <a:buChar char="•"/>
            </a:pPr>
            <a:r>
              <a:rPr lang="en-US" dirty="0" smtClean="0">
                <a:latin typeface="Times New Roman" pitchFamily="18" charset="0"/>
                <a:cs typeface="Times New Roman" pitchFamily="18" charset="0"/>
              </a:rPr>
              <a:t>Sir Walter Raleigh</a:t>
            </a:r>
          </a:p>
          <a:p>
            <a:pPr>
              <a:buFont typeface="Arial" pitchFamily="34" charset="0"/>
              <a:buChar char="•"/>
            </a:pPr>
            <a:r>
              <a:rPr lang="en-US" dirty="0" smtClean="0">
                <a:latin typeface="Times New Roman" pitchFamily="18" charset="0"/>
                <a:cs typeface="Times New Roman" pitchFamily="18" charset="0"/>
              </a:rPr>
              <a:t>Captain James Cook</a:t>
            </a:r>
            <a:endParaRPr lang="en-US" dirty="0">
              <a:latin typeface="Times New Roman" pitchFamily="18" charset="0"/>
              <a:cs typeface="Times New Roman" pitchFamily="18" charset="0"/>
            </a:endParaRPr>
          </a:p>
        </p:txBody>
      </p:sp>
      <p:sp>
        <p:nvSpPr>
          <p:cNvPr id="5" name="TextBox 4"/>
          <p:cNvSpPr txBox="1"/>
          <p:nvPr/>
        </p:nvSpPr>
        <p:spPr>
          <a:xfrm>
            <a:off x="1066800" y="1066800"/>
            <a:ext cx="7467600" cy="4801314"/>
          </a:xfrm>
          <a:prstGeom prst="rect">
            <a:avLst/>
          </a:prstGeom>
          <a:noFill/>
        </p:spPr>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The largest empire in Europe and they wanted to keep expanding.</a:t>
            </a:r>
          </a:p>
          <a:p>
            <a:pPr marL="285750" indent="-285750">
              <a:buFont typeface="Arial" pitchFamily="34" charset="0"/>
              <a:buChar char="•"/>
            </a:pPr>
            <a:r>
              <a:rPr lang="en-US" dirty="0" smtClean="0">
                <a:latin typeface="Times New Roman" pitchFamily="18" charset="0"/>
                <a:cs typeface="Times New Roman" pitchFamily="18" charset="0"/>
              </a:rPr>
              <a:t>American colonies provided natural resources.</a:t>
            </a:r>
          </a:p>
          <a:p>
            <a:pPr marL="285750" indent="-285750">
              <a:buFont typeface="Arial" pitchFamily="34" charset="0"/>
              <a:buChar char="•"/>
            </a:pPr>
            <a:r>
              <a:rPr lang="en-US" dirty="0" smtClean="0">
                <a:latin typeface="Times New Roman" pitchFamily="18" charset="0"/>
                <a:cs typeface="Times New Roman" pitchFamily="18" charset="0"/>
              </a:rPr>
              <a:t>Triangular slave trade between the American colonies, Europe, and Africa.</a:t>
            </a:r>
          </a:p>
          <a:p>
            <a:pPr marL="285750" indent="-285750">
              <a:buFont typeface="Arial" pitchFamily="34" charset="0"/>
              <a:buChar char="•"/>
            </a:pPr>
            <a:endParaRPr lang="en-US" dirty="0">
              <a:latin typeface="Times New Roman" pitchFamily="18" charset="0"/>
              <a:cs typeface="Times New Roman" pitchFamily="18" charset="0"/>
            </a:endParaRPr>
          </a:p>
          <a:p>
            <a:pPr marL="285750" indent="-285750">
              <a:buFont typeface="Arial" pitchFamily="34" charset="0"/>
              <a:buChar char="•"/>
            </a:pPr>
            <a:endParaRPr lang="en-US" dirty="0" smtClean="0">
              <a:latin typeface="Times New Roman" pitchFamily="18" charset="0"/>
              <a:cs typeface="Times New Roman" pitchFamily="18" charset="0"/>
            </a:endParaRPr>
          </a:p>
          <a:p>
            <a:pPr marL="285750" indent="-285750">
              <a:buFont typeface="Arial" pitchFamily="34" charset="0"/>
              <a:buChar char="•"/>
            </a:pPr>
            <a:endParaRPr lang="en-US" dirty="0">
              <a:latin typeface="Times New Roman" pitchFamily="18" charset="0"/>
              <a:cs typeface="Times New Roman" pitchFamily="18" charset="0"/>
            </a:endParaRPr>
          </a:p>
          <a:p>
            <a:pPr marL="285750" indent="-285750">
              <a:buFont typeface="Arial" pitchFamily="34" charset="0"/>
              <a:buChar char="•"/>
            </a:pPr>
            <a:endParaRPr lang="en-US" dirty="0" smtClean="0">
              <a:latin typeface="Times New Roman" pitchFamily="18" charset="0"/>
              <a:cs typeface="Times New Roman" pitchFamily="18" charset="0"/>
            </a:endParaRPr>
          </a:p>
          <a:p>
            <a:pPr marL="285750" indent="-285750">
              <a:buFont typeface="Arial" pitchFamily="34" charset="0"/>
              <a:buChar char="•"/>
            </a:pPr>
            <a:endParaRPr lang="en-US" dirty="0">
              <a:latin typeface="Times New Roman" pitchFamily="18" charset="0"/>
              <a:cs typeface="Times New Roman" pitchFamily="18" charset="0"/>
            </a:endParaRPr>
          </a:p>
          <a:p>
            <a:pPr marL="285750" indent="-285750">
              <a:buFont typeface="Arial" pitchFamily="34" charset="0"/>
              <a:buChar char="•"/>
            </a:pPr>
            <a:endParaRPr lang="en-US" dirty="0" smtClean="0">
              <a:latin typeface="Times New Roman" pitchFamily="18" charset="0"/>
              <a:cs typeface="Times New Roman" pitchFamily="18" charset="0"/>
            </a:endParaRPr>
          </a:p>
          <a:p>
            <a:pPr marL="285750" indent="-285750">
              <a:buFont typeface="Arial" pitchFamily="34" charset="0"/>
              <a:buChar char="•"/>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Australia used as a prison colony for the jail overflow.</a:t>
            </a:r>
          </a:p>
          <a:p>
            <a:pPr marL="285750" indent="-285750">
              <a:buFont typeface="Arial" pitchFamily="34" charset="0"/>
              <a:buChar char="•"/>
            </a:pPr>
            <a:r>
              <a:rPr lang="en-US" dirty="0" smtClean="0">
                <a:latin typeface="Times New Roman" pitchFamily="18" charset="0"/>
                <a:cs typeface="Times New Roman" pitchFamily="18" charset="0"/>
              </a:rPr>
              <a:t>Widespread exchange of animals, plants, culture, human population, and diseases influenced ways of life (Columbian Exchange).</a:t>
            </a:r>
          </a:p>
          <a:p>
            <a:pPr marL="285750" indent="-285750">
              <a:buFont typeface="Arial" pitchFamily="34" charset="0"/>
              <a:buChar char="•"/>
            </a:pPr>
            <a:r>
              <a:rPr lang="en-US" dirty="0" smtClean="0">
                <a:latin typeface="Times New Roman" pitchFamily="18" charset="0"/>
                <a:cs typeface="Times New Roman" pitchFamily="18" charset="0"/>
              </a:rPr>
              <a:t>Their explorers are as follows:</a:t>
            </a:r>
          </a:p>
          <a:p>
            <a:endParaRPr lang="en-US" dirty="0"/>
          </a:p>
          <a:p>
            <a:pPr marL="285750" indent="-285750">
              <a:buFont typeface="Arial" pitchFamily="34" charset="0"/>
              <a:buChar char="•"/>
            </a:pPr>
            <a:endParaRPr lang="en-US" dirty="0"/>
          </a:p>
        </p:txBody>
      </p:sp>
      <p:grpSp>
        <p:nvGrpSpPr>
          <p:cNvPr id="6" name="Group 5"/>
          <p:cNvGrpSpPr/>
          <p:nvPr/>
        </p:nvGrpSpPr>
        <p:grpSpPr>
          <a:xfrm>
            <a:off x="2057400" y="2209800"/>
            <a:ext cx="2650240" cy="1743165"/>
            <a:chOff x="3124200" y="2381250"/>
            <a:chExt cx="3124200" cy="234315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381250"/>
              <a:ext cx="31242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17" t="55014" r="70732" b="32520"/>
            <a:stretch/>
          </p:blipFill>
          <p:spPr bwMode="auto">
            <a:xfrm>
              <a:off x="3124200" y="4419600"/>
              <a:ext cx="1043609"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23" t="60976" r="70732" b="32520"/>
            <a:stretch/>
          </p:blipFill>
          <p:spPr bwMode="auto">
            <a:xfrm>
              <a:off x="3124200" y="4572000"/>
              <a:ext cx="891209"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23" t="60976" r="70732" b="32520"/>
            <a:stretch/>
          </p:blipFill>
          <p:spPr bwMode="auto">
            <a:xfrm>
              <a:off x="3225800" y="4292600"/>
              <a:ext cx="891209"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0" name="Picture 4"/>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443" t="1776" r="3701" b="1025"/>
          <a:stretch/>
        </p:blipFill>
        <p:spPr bwMode="auto">
          <a:xfrm>
            <a:off x="5181600" y="2057400"/>
            <a:ext cx="2289685" cy="207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grpSp>
        <p:nvGrpSpPr>
          <p:cNvPr id="24" name="Group 23"/>
          <p:cNvGrpSpPr/>
          <p:nvPr/>
        </p:nvGrpSpPr>
        <p:grpSpPr>
          <a:xfrm>
            <a:off x="6324600" y="1415291"/>
            <a:ext cx="1524000" cy="894461"/>
            <a:chOff x="152400" y="1447800"/>
            <a:chExt cx="6019800" cy="3180461"/>
          </a:xfrm>
        </p:grpSpPr>
        <p:pic>
          <p:nvPicPr>
            <p:cNvPr id="19" name="Picture 4" descr="http://www.sussexvt.k12.de.us/science/The%20History%20of%20the%20World%201500-1899/Sir%20Francis%20Drake_files/image003.gif"/>
            <p:cNvPicPr>
              <a:picLocks noChangeAspect="1" noChangeArrowheads="1"/>
            </p:cNvPicPr>
            <p:nvPr/>
          </p:nvPicPr>
          <p:blipFill>
            <a:blip r:embed="rId2" cstate="print">
              <a:clrChange>
                <a:clrFrom>
                  <a:srgbClr val="CC3300"/>
                </a:clrFrom>
                <a:clrTo>
                  <a:srgbClr val="CC3300">
                    <a:alpha val="0"/>
                  </a:srgbClr>
                </a:clrTo>
              </a:clrChange>
            </a:blip>
            <a:srcRect/>
            <a:stretch>
              <a:fillRect/>
            </a:stretch>
          </p:blipFill>
          <p:spPr bwMode="auto">
            <a:xfrm>
              <a:off x="152400" y="1447800"/>
              <a:ext cx="6019800" cy="3180461"/>
            </a:xfrm>
            <a:prstGeom prst="rect">
              <a:avLst/>
            </a:prstGeom>
            <a:noFill/>
          </p:spPr>
        </p:pic>
        <p:sp>
          <p:nvSpPr>
            <p:cNvPr id="20" name="Rectangle 19"/>
            <p:cNvSpPr/>
            <p:nvPr/>
          </p:nvSpPr>
          <p:spPr>
            <a:xfrm>
              <a:off x="2438400" y="33528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2400" y="4038600"/>
              <a:ext cx="1295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47800" y="4419601"/>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81200" y="2895600"/>
              <a:ext cx="304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715000" y="0"/>
            <a:ext cx="3276600" cy="884238"/>
          </a:xfrm>
        </p:spPr>
        <p:txBody>
          <a:bodyPr>
            <a:normAutofit/>
          </a:bodyPr>
          <a:lstStyle/>
          <a:p>
            <a:r>
              <a:rPr lang="en-US" sz="2800" smtClean="0">
                <a:latin typeface="Times New Roman" pitchFamily="18" charset="0"/>
                <a:cs typeface="Times New Roman" pitchFamily="18" charset="0"/>
              </a:rPr>
              <a:t>Sir Francis Drake</a:t>
            </a:r>
            <a:endParaRPr lang="en-US" sz="2800">
              <a:latin typeface="Times New Roman" pitchFamily="18" charset="0"/>
              <a:cs typeface="Times New Roman" pitchFamily="18" charset="0"/>
            </a:endParaRPr>
          </a:p>
        </p:txBody>
      </p:sp>
      <p:sp>
        <p:nvSpPr>
          <p:cNvPr id="3" name="Content Placeholder 2"/>
          <p:cNvSpPr>
            <a:spLocks noGrp="1"/>
          </p:cNvSpPr>
          <p:nvPr>
            <p:ph idx="1"/>
          </p:nvPr>
        </p:nvSpPr>
        <p:spPr>
          <a:xfrm>
            <a:off x="6553200" y="1341446"/>
            <a:ext cx="1295400" cy="1219200"/>
          </a:xfrm>
        </p:spPr>
        <p:txBody>
          <a:bodyPr>
            <a:noAutofit/>
          </a:bodyPr>
          <a:lstStyle/>
          <a:p>
            <a:r>
              <a:rPr lang="en-US" sz="300" dirty="0" smtClean="0">
                <a:latin typeface="Times New Roman" pitchFamily="18" charset="0"/>
                <a:cs typeface="Times New Roman" pitchFamily="18" charset="0"/>
              </a:rPr>
              <a:t>Sir Francis Drake, born in 1545 in England, was the first Englishman and second European to circumnavigate the globe. He took a different route than Magellan and del Cano because he went all the way up the west coast of North America to California or Vancouver and founded the colony of Nova Albion for Queen Elizabeth I. Its location was a secret so no one know how far Drake actually went up the west coast. After that, he sailed across the Pacific, back through the Indian Ocean, and up Africa to Europe. During this endeavor, Drake pirated Spanish ships near Panama and landed on the island of Cano near Mexico.</a:t>
            </a:r>
          </a:p>
          <a:p>
            <a:r>
              <a:rPr lang="en-US" sz="300" dirty="0" smtClean="0">
                <a:latin typeface="Times New Roman" pitchFamily="18" charset="0"/>
                <a:cs typeface="Times New Roman" pitchFamily="18" charset="0"/>
              </a:rPr>
              <a:t>Later in his life, Drake fought against and defeated the Spanish Armada in 1588 when he was second in command. The dispute was over the slave-trade which was very profitable for the Spanish. He was such an excellent fighter at sea that the Spanish called him “El </a:t>
            </a:r>
            <a:r>
              <a:rPr lang="en-US" sz="300" dirty="0" err="1" smtClean="0">
                <a:latin typeface="Times New Roman" pitchFamily="18" charset="0"/>
                <a:cs typeface="Times New Roman" pitchFamily="18" charset="0"/>
              </a:rPr>
              <a:t>Draque</a:t>
            </a:r>
            <a:r>
              <a:rPr lang="en-US" sz="300" dirty="0" smtClean="0">
                <a:latin typeface="Times New Roman" pitchFamily="18" charset="0"/>
                <a:cs typeface="Times New Roman" pitchFamily="18" charset="0"/>
              </a:rPr>
              <a:t>”, which means The Dragon. He died shortly after in 1596. </a:t>
            </a:r>
            <a:endParaRPr lang="en-US" sz="300" dirty="0">
              <a:latin typeface="Times New Roman" pitchFamily="18" charset="0"/>
              <a:cs typeface="Times New Roman" pitchFamily="18" charset="0"/>
            </a:endParaRPr>
          </a:p>
        </p:txBody>
      </p:sp>
      <p:pic>
        <p:nvPicPr>
          <p:cNvPr id="7170" name="Picture 2" descr="http://www.biography.com/imported/images/Biography/Images/Profiles/D/Sir-Francis-Drake-9278809-1-402.jpg"/>
          <p:cNvPicPr>
            <a:picLocks noChangeAspect="1" noChangeArrowheads="1"/>
          </p:cNvPicPr>
          <p:nvPr/>
        </p:nvPicPr>
        <p:blipFill>
          <a:blip r:embed="rId3" cstate="print"/>
          <a:srcRect/>
          <a:stretch>
            <a:fillRect/>
          </a:stretch>
        </p:blipFill>
        <p:spPr bwMode="auto">
          <a:xfrm>
            <a:off x="6096000" y="762000"/>
            <a:ext cx="2350164" cy="2609851"/>
          </a:xfrm>
          <a:prstGeom prst="rect">
            <a:avLst/>
          </a:prstGeom>
          <a:ln w="88900" cap="sq" cmpd="thickThin">
            <a:solidFill>
              <a:srgbClr val="000000"/>
            </a:solidFill>
            <a:prstDash val="solid"/>
            <a:miter lim="800000"/>
          </a:ln>
          <a:effectLst>
            <a:innerShdw blurRad="76200">
              <a:srgbClr val="000000"/>
            </a:innerShdw>
          </a:effectLst>
        </p:spPr>
      </p:pic>
      <p:pic>
        <p:nvPicPr>
          <p:cNvPr id="7172" name="Picture 4" descr="http://www.sussexvt.k12.de.us/science/The%20History%20of%20the%20World%201500-1899/Sir%20Francis%20Drake_files/image003.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543939"/>
            <a:ext cx="6019800" cy="3180461"/>
          </a:xfrm>
          <a:prstGeom prst="rect">
            <a:avLst/>
          </a:prstGeom>
          <a:noFill/>
        </p:spPr>
      </p:pic>
      <p:sp>
        <p:nvSpPr>
          <p:cNvPr id="6" name="TextBox 5"/>
          <p:cNvSpPr txBox="1"/>
          <p:nvPr/>
        </p:nvSpPr>
        <p:spPr>
          <a:xfrm>
            <a:off x="5791200" y="3657600"/>
            <a:ext cx="2895600" cy="2739211"/>
          </a:xfrm>
          <a:prstGeom prst="rect">
            <a:avLst/>
          </a:prstGeom>
          <a:noFill/>
        </p:spPr>
        <p:txBody>
          <a:bodyPr wrap="square" rtlCol="0">
            <a:spAutoFit/>
          </a:bodyPr>
          <a:lstStyle/>
          <a:p>
            <a:pPr algn="ctr"/>
            <a:r>
              <a:rPr lang="en-US" sz="1400" smtClean="0">
                <a:latin typeface="Times New Roman" pitchFamily="18" charset="0"/>
                <a:cs typeface="Times New Roman" pitchFamily="18" charset="0"/>
              </a:rPr>
              <a:t>(1545-1596)</a:t>
            </a:r>
          </a:p>
          <a:p>
            <a:pPr>
              <a:buFont typeface="Arial" pitchFamily="34" charset="0"/>
              <a:buChar char="•"/>
            </a:pPr>
            <a:r>
              <a:rPr lang="en-US" sz="1400" smtClean="0">
                <a:latin typeface="Times New Roman" pitchFamily="18" charset="0"/>
                <a:cs typeface="Times New Roman" pitchFamily="18" charset="0"/>
              </a:rPr>
              <a:t>The first Englishman and the second European to circumnavigate the globe in 1577-80</a:t>
            </a:r>
          </a:p>
          <a:p>
            <a:pPr>
              <a:buFont typeface="Arial" pitchFamily="34" charset="0"/>
              <a:buChar char="•"/>
            </a:pPr>
            <a:r>
              <a:rPr lang="en-US" sz="1400" smtClean="0">
                <a:latin typeface="Times New Roman" pitchFamily="18" charset="0"/>
                <a:cs typeface="Times New Roman" pitchFamily="18" charset="0"/>
              </a:rPr>
              <a:t>Privateer</a:t>
            </a:r>
          </a:p>
          <a:p>
            <a:pPr>
              <a:buFont typeface="Arial" pitchFamily="34" charset="0"/>
              <a:buChar char="•"/>
            </a:pPr>
            <a:r>
              <a:rPr lang="en-US" sz="1400" smtClean="0">
                <a:latin typeface="Times New Roman" pitchFamily="18" charset="0"/>
                <a:cs typeface="Times New Roman" pitchFamily="18" charset="0"/>
              </a:rPr>
              <a:t>His route took him up the west coast of North America, where he established the colony of Nova Albion</a:t>
            </a:r>
          </a:p>
          <a:p>
            <a:pPr>
              <a:buFont typeface="Arial" pitchFamily="34" charset="0"/>
              <a:buChar char="•"/>
            </a:pPr>
            <a:r>
              <a:rPr lang="en-US" sz="1400" smtClean="0">
                <a:latin typeface="Times New Roman" pitchFamily="18" charset="0"/>
                <a:cs typeface="Times New Roman" pitchFamily="18" charset="0"/>
              </a:rPr>
              <a:t>He fought the Spanish Armada in 1588</a:t>
            </a:r>
          </a:p>
          <a:p>
            <a:pPr>
              <a:buFont typeface="Arial" pitchFamily="34" charset="0"/>
              <a:buChar char="•"/>
            </a:pPr>
            <a:endParaRPr lang="en-US"/>
          </a:p>
        </p:txBody>
      </p:sp>
      <p:sp>
        <p:nvSpPr>
          <p:cNvPr id="7" name="TextBox 6"/>
          <p:cNvSpPr txBox="1"/>
          <p:nvPr/>
        </p:nvSpPr>
        <p:spPr>
          <a:xfrm>
            <a:off x="3200400" y="5791200"/>
            <a:ext cx="2057400" cy="523220"/>
          </a:xfrm>
          <a:prstGeom prst="rect">
            <a:avLst/>
          </a:prstGeom>
          <a:noFill/>
        </p:spPr>
        <p:txBody>
          <a:bodyPr wrap="square" rtlCol="0">
            <a:spAutoFit/>
          </a:bodyPr>
          <a:lstStyle/>
          <a:p>
            <a:pPr algn="ctr"/>
            <a:r>
              <a:rPr lang="en-US" sz="1400" smtClean="0">
                <a:latin typeface="Times New Roman" pitchFamily="18" charset="0"/>
                <a:cs typeface="Times New Roman" pitchFamily="18" charset="0"/>
              </a:rPr>
              <a:t>Drake’s Circumnavigation</a:t>
            </a:r>
            <a:endParaRPr lang="en-US" sz="1400">
              <a:latin typeface="Times New Roman" pitchFamily="18" charset="0"/>
              <a:cs typeface="Times New Roman" pitchFamily="18" charset="0"/>
            </a:endParaRPr>
          </a:p>
        </p:txBody>
      </p:sp>
      <p:cxnSp>
        <p:nvCxnSpPr>
          <p:cNvPr id="9" name="Straight Arrow Connector 8"/>
          <p:cNvCxnSpPr/>
          <p:nvPr/>
        </p:nvCxnSpPr>
        <p:spPr>
          <a:xfrm rot="5400000" flipH="1" flipV="1">
            <a:off x="3467100" y="4991100"/>
            <a:ext cx="1600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28600" y="381000"/>
            <a:ext cx="5638800" cy="1001732"/>
            <a:chOff x="228600" y="152400"/>
            <a:chExt cx="5638800" cy="1001732"/>
          </a:xfrm>
        </p:grpSpPr>
        <p:sp>
          <p:nvSpPr>
            <p:cNvPr id="10" name="TextBox 9"/>
            <p:cNvSpPr txBox="1"/>
            <p:nvPr/>
          </p:nvSpPr>
          <p:spPr>
            <a:xfrm>
              <a:off x="228600" y="200025"/>
              <a:ext cx="5638800" cy="95410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Sir Francis Drake helped defeat the Spanish Armada, a fleet of 170 Spanish ships sent in 1588 against England in response to it’s interference in Spain’s slave trade. The Armada  was defeated by a combination of the English and a violent storm, thus opening the Americas to other countries.</a:t>
              </a:r>
              <a:endParaRPr lang="en-US" sz="1400" dirty="0">
                <a:latin typeface="Times New Roman" pitchFamily="18" charset="0"/>
                <a:cs typeface="Times New Roman" pitchFamily="18" charset="0"/>
              </a:endParaRPr>
            </a:p>
          </p:txBody>
        </p:sp>
        <p:sp>
          <p:nvSpPr>
            <p:cNvPr id="11" name="Rectangle 10"/>
            <p:cNvSpPr/>
            <p:nvPr/>
          </p:nvSpPr>
          <p:spPr>
            <a:xfrm>
              <a:off x="228600" y="152400"/>
              <a:ext cx="5638800" cy="9906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2286000" y="3448939"/>
            <a:ext cx="304800" cy="304800"/>
          </a:xfrm>
          <a:prstGeom prst="rect">
            <a:avLst/>
          </a:prstGeom>
          <a:solidFill>
            <a:srgbClr val="F79646"/>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134739"/>
            <a:ext cx="1295400" cy="533400"/>
          </a:xfrm>
          <a:prstGeom prst="rect">
            <a:avLst/>
          </a:prstGeom>
          <a:solidFill>
            <a:srgbClr val="F79646"/>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0" y="4515740"/>
            <a:ext cx="152400" cy="76200"/>
          </a:xfrm>
          <a:prstGeom prst="rect">
            <a:avLst/>
          </a:prstGeom>
          <a:solidFill>
            <a:srgbClr val="F79646"/>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990600" y="5257800"/>
            <a:ext cx="2057400" cy="1143000"/>
            <a:chOff x="152400" y="5486400"/>
            <a:chExt cx="2057400" cy="1143000"/>
          </a:xfrm>
        </p:grpSpPr>
        <p:sp>
          <p:nvSpPr>
            <p:cNvPr id="12" name="TextBox 11"/>
            <p:cNvSpPr txBox="1"/>
            <p:nvPr/>
          </p:nvSpPr>
          <p:spPr>
            <a:xfrm>
              <a:off x="152400" y="5562600"/>
              <a:ext cx="2057400" cy="954107"/>
            </a:xfrm>
            <a:prstGeom prst="rect">
              <a:avLst/>
            </a:prstGeom>
            <a:noFill/>
          </p:spPr>
          <p:txBody>
            <a:bodyPr wrap="square" rtlCol="0">
              <a:spAutoFit/>
            </a:bodyPr>
            <a:lstStyle/>
            <a:p>
              <a:pPr algn="ctr"/>
              <a:r>
                <a:rPr lang="en-US" sz="1400" smtClean="0"/>
                <a:t>Click </a:t>
              </a:r>
              <a:r>
                <a:rPr lang="en-US" sz="1400" smtClean="0">
                  <a:hlinkClick r:id="rId4"/>
                </a:rPr>
                <a:t>HERE</a:t>
              </a:r>
              <a:r>
                <a:rPr lang="en-US" sz="1400" smtClean="0"/>
                <a:t> to watch an amazing student-made biography on Sir Francis Drake.</a:t>
              </a:r>
              <a:endParaRPr lang="en-US" sz="1400"/>
            </a:p>
          </p:txBody>
        </p:sp>
        <p:sp>
          <p:nvSpPr>
            <p:cNvPr id="17" name="Rectangle 16"/>
            <p:cNvSpPr/>
            <p:nvPr/>
          </p:nvSpPr>
          <p:spPr>
            <a:xfrm>
              <a:off x="228600" y="5486400"/>
              <a:ext cx="1905000" cy="1143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828800" y="2991739"/>
            <a:ext cx="304800" cy="152400"/>
          </a:xfrm>
          <a:prstGeom prst="rect">
            <a:avLst/>
          </a:prstGeom>
          <a:solidFill>
            <a:srgbClr val="F79646"/>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19200" y="4439539"/>
            <a:ext cx="152400" cy="76200"/>
          </a:xfrm>
          <a:prstGeom prst="rect">
            <a:avLst/>
          </a:prstGeom>
          <a:solidFill>
            <a:srgbClr val="F79646"/>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17" name="Content Placeholder 2"/>
          <p:cNvSpPr txBox="1">
            <a:spLocks/>
          </p:cNvSpPr>
          <p:nvPr/>
        </p:nvSpPr>
        <p:spPr>
          <a:xfrm>
            <a:off x="3200400" y="1177103"/>
            <a:ext cx="1447800" cy="1477963"/>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Sir Walter Raleigh was born in 1554 in Hayes Barton in </a:t>
            </a:r>
            <a:r>
              <a:rPr kumimoji="0" lang="en-US"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Devon. He was a favorite of Queen Elizabeth I and was the man who sponsored the first two attempts in colonizing North America at Roanoke. The first of the two colonies was unsuccessful and the second one was mysteriously disappeared.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His failures were slightly diminished by the discovery of the potato which he brought back with him to Ireland. This discovery greatly helped the Irish economy.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He later searched for El Dorado but  was executed in 1618 when he conflicted with the Spanish after James I became King.</a:t>
            </a:r>
            <a:endParaRPr kumimoji="0" lang="en-US"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2" name="Title 1"/>
          <p:cNvSpPr>
            <a:spLocks noGrp="1"/>
          </p:cNvSpPr>
          <p:nvPr>
            <p:ph type="title"/>
          </p:nvPr>
        </p:nvSpPr>
        <p:spPr>
          <a:xfrm>
            <a:off x="76200" y="76200"/>
            <a:ext cx="2590800" cy="685800"/>
          </a:xfrm>
        </p:spPr>
        <p:txBody>
          <a:bodyPr>
            <a:normAutofit/>
          </a:bodyPr>
          <a:lstStyle/>
          <a:p>
            <a:r>
              <a:rPr lang="en-US" sz="2800" smtClean="0">
                <a:latin typeface="Times New Roman" pitchFamily="18" charset="0"/>
                <a:cs typeface="Times New Roman" pitchFamily="18" charset="0"/>
              </a:rPr>
              <a:t>Henry Hudson</a:t>
            </a:r>
            <a:endParaRPr lang="en-US" sz="2800">
              <a:latin typeface="Times New Roman" pitchFamily="18" charset="0"/>
              <a:cs typeface="Times New Roman" pitchFamily="18" charset="0"/>
            </a:endParaRPr>
          </a:p>
        </p:txBody>
      </p:sp>
      <p:sp>
        <p:nvSpPr>
          <p:cNvPr id="3" name="Content Placeholder 2"/>
          <p:cNvSpPr>
            <a:spLocks noGrp="1"/>
          </p:cNvSpPr>
          <p:nvPr>
            <p:ph idx="1"/>
          </p:nvPr>
        </p:nvSpPr>
        <p:spPr>
          <a:xfrm>
            <a:off x="3590365" y="1392157"/>
            <a:ext cx="1524000" cy="1219200"/>
          </a:xfrm>
        </p:spPr>
        <p:txBody>
          <a:bodyPr>
            <a:noAutofit/>
          </a:bodyPr>
          <a:lstStyle/>
          <a:p>
            <a:r>
              <a:rPr lang="en-US" sz="400" dirty="0" smtClean="0">
                <a:latin typeface="Times New Roman" pitchFamily="18" charset="0"/>
                <a:cs typeface="Times New Roman" pitchFamily="18" charset="0"/>
              </a:rPr>
              <a:t>Born in 1565 in England, Henry Hudson was trying to find a northern passage to the Orient. He tried four times, and failed. His first try was with the Muscovy Company in 1607 which, as expected, failed due to icy conditions, but he managed to explore some of Greenland and also discovered new whale hunting territory. </a:t>
            </a:r>
          </a:p>
          <a:p>
            <a:r>
              <a:rPr lang="en-US" sz="400" dirty="0" smtClean="0">
                <a:latin typeface="Times New Roman" pitchFamily="18" charset="0"/>
                <a:cs typeface="Times New Roman" pitchFamily="18" charset="0"/>
              </a:rPr>
              <a:t>On his second voyage in 1608, Hudson tried again and failed to discover the Northeastern Passage. He went as far as Novaya Zemlya, an archipelago north or Russia, before he had to turn back.</a:t>
            </a:r>
          </a:p>
          <a:p>
            <a:r>
              <a:rPr lang="en-US" sz="400" dirty="0" smtClean="0">
                <a:latin typeface="Times New Roman" pitchFamily="18" charset="0"/>
                <a:cs typeface="Times New Roman" pitchFamily="18" charset="0"/>
              </a:rPr>
              <a:t>Hudson later joined the Dutch East India Company and in 1609 tried to discover the Northeastern Passage for a third time. He was, again, blocked by ice in Russia but backtracked and ended up in Nova Scotia.</a:t>
            </a:r>
          </a:p>
          <a:p>
            <a:r>
              <a:rPr lang="en-US" sz="400" dirty="0" smtClean="0">
                <a:latin typeface="Times New Roman" pitchFamily="18" charset="0"/>
                <a:cs typeface="Times New Roman" pitchFamily="18" charset="0"/>
              </a:rPr>
              <a:t>On his last and final journey 1610, Hudson left from England and went to the southern-most tip of Greenland, entering a waterway later called the Hudson Strait. He then found the Hudson Bay and James Bay but came to a dead end. His crew was so mad at Hudson that they cast him adrift in the ocean, along with his son and some crew members, to die. This act of mutiny occurred in 1611.</a:t>
            </a:r>
            <a:endParaRPr lang="en-US" sz="400" dirty="0">
              <a:latin typeface="Times New Roman" pitchFamily="18" charset="0"/>
              <a:cs typeface="Times New Roman" pitchFamily="18" charset="0"/>
            </a:endParaRPr>
          </a:p>
        </p:txBody>
      </p:sp>
      <p:pic>
        <p:nvPicPr>
          <p:cNvPr id="6146" name="Picture 2" descr="http://myinwood.net/wp-content/uploads/2009/06/henry-hudson-portrait.jpg"/>
          <p:cNvPicPr>
            <a:picLocks noChangeAspect="1" noChangeArrowheads="1"/>
          </p:cNvPicPr>
          <p:nvPr/>
        </p:nvPicPr>
        <p:blipFill>
          <a:blip r:embed="rId3" cstate="print"/>
          <a:srcRect/>
          <a:stretch>
            <a:fillRect/>
          </a:stretch>
        </p:blipFill>
        <p:spPr bwMode="auto">
          <a:xfrm>
            <a:off x="370417" y="838200"/>
            <a:ext cx="1915583" cy="2381250"/>
          </a:xfrm>
          <a:prstGeom prst="rect">
            <a:avLst/>
          </a:prstGeom>
          <a:ln w="88900" cap="sq" cmpd="thickThin">
            <a:solidFill>
              <a:srgbClr val="000000"/>
            </a:solidFill>
            <a:prstDash val="solid"/>
            <a:miter lim="800000"/>
          </a:ln>
          <a:effectLst>
            <a:innerShdw blurRad="76200">
              <a:srgbClr val="000000"/>
            </a:innerShdw>
          </a:effectLst>
        </p:spPr>
      </p:pic>
      <p:pic>
        <p:nvPicPr>
          <p:cNvPr id="6148" name="Picture 4" descr="http://international.loc.gov/intldl/awkbhtml/images/hudson_B.jpg"/>
          <p:cNvPicPr>
            <a:picLocks noChangeAspect="1" noChangeArrowheads="1"/>
          </p:cNvPicPr>
          <p:nvPr/>
        </p:nvPicPr>
        <p:blipFill>
          <a:blip r:embed="rId4" cstate="print"/>
          <a:srcRect r="1785"/>
          <a:stretch>
            <a:fillRect/>
          </a:stretch>
        </p:blipFill>
        <p:spPr bwMode="auto">
          <a:xfrm>
            <a:off x="9144000" y="0"/>
            <a:ext cx="1140984" cy="712879"/>
          </a:xfrm>
          <a:prstGeom prst="rect">
            <a:avLst/>
          </a:prstGeom>
          <a:noFill/>
        </p:spPr>
      </p:pic>
      <p:pic>
        <p:nvPicPr>
          <p:cNvPr id="6" name="Picture 2" descr="http://upload.wikimedia.org/wikipedia/commons/thumb/f/f2/Sir_Walter_Ralegh_by_'H'_monogrammist.jpg/220px-Sir_Walter_Ralegh_by_'H'_monogrammist.jpg"/>
          <p:cNvPicPr>
            <a:picLocks noChangeAspect="1" noChangeArrowheads="1"/>
          </p:cNvPicPr>
          <p:nvPr/>
        </p:nvPicPr>
        <p:blipFill>
          <a:blip r:embed="rId5" cstate="print"/>
          <a:srcRect/>
          <a:stretch>
            <a:fillRect/>
          </a:stretch>
        </p:blipFill>
        <p:spPr bwMode="auto">
          <a:xfrm>
            <a:off x="6477000" y="2743200"/>
            <a:ext cx="2165091" cy="2667000"/>
          </a:xfrm>
          <a:prstGeom prst="rect">
            <a:avLst/>
          </a:prstGeom>
          <a:ln w="88900" cap="sq" cmpd="thickThin">
            <a:solidFill>
              <a:srgbClr val="000000"/>
            </a:solidFill>
            <a:prstDash val="solid"/>
            <a:miter lim="800000"/>
          </a:ln>
          <a:effectLst>
            <a:innerShdw blurRad="76200">
              <a:srgbClr val="000000"/>
            </a:innerShdw>
          </a:effectLst>
        </p:spPr>
      </p:pic>
      <p:grpSp>
        <p:nvGrpSpPr>
          <p:cNvPr id="11" name="Group 10"/>
          <p:cNvGrpSpPr/>
          <p:nvPr/>
        </p:nvGrpSpPr>
        <p:grpSpPr>
          <a:xfrm>
            <a:off x="2667000" y="533400"/>
            <a:ext cx="3200400" cy="2678350"/>
            <a:chOff x="304800" y="1741250"/>
            <a:chExt cx="3886200" cy="3059350"/>
          </a:xfrm>
        </p:grpSpPr>
        <p:pic>
          <p:nvPicPr>
            <p:cNvPr id="5122" name="Picture 2" descr="http://upload.wikimedia.org/wikipedia/commons/1/12/Henry_Hudson_Map_26.png"/>
            <p:cNvPicPr>
              <a:picLocks noChangeAspect="1" noChangeArrowheads="1"/>
            </p:cNvPicPr>
            <p:nvPr/>
          </p:nvPicPr>
          <p:blipFill>
            <a:blip r:embed="rId6" cstate="print"/>
            <a:srcRect t="7898" r="8738" b="8604"/>
            <a:stretch>
              <a:fillRect/>
            </a:stretch>
          </p:blipFill>
          <p:spPr bwMode="auto">
            <a:xfrm>
              <a:off x="304800" y="1741250"/>
              <a:ext cx="3886200" cy="3059349"/>
            </a:xfrm>
            <a:prstGeom prst="rect">
              <a:avLst/>
            </a:prstGeom>
            <a:noFill/>
          </p:spPr>
        </p:pic>
        <p:pic>
          <p:nvPicPr>
            <p:cNvPr id="8" name="Picture 2" descr="http://upload.wikimedia.org/wikipedia/commons/1/12/Henry_Hudson_Map_26.png"/>
            <p:cNvPicPr>
              <a:picLocks noChangeAspect="1" noChangeArrowheads="1"/>
            </p:cNvPicPr>
            <p:nvPr/>
          </p:nvPicPr>
          <p:blipFill>
            <a:blip r:embed="rId6" cstate="print"/>
            <a:srcRect l="30421" t="30503" r="52463" b="62263"/>
            <a:stretch>
              <a:fillRect/>
            </a:stretch>
          </p:blipFill>
          <p:spPr bwMode="auto">
            <a:xfrm>
              <a:off x="1600200" y="2514600"/>
              <a:ext cx="1676400" cy="609600"/>
            </a:xfrm>
            <a:prstGeom prst="rect">
              <a:avLst/>
            </a:prstGeom>
            <a:noFill/>
          </p:spPr>
        </p:pic>
        <p:pic>
          <p:nvPicPr>
            <p:cNvPr id="9" name="Picture 2" descr="http://upload.wikimedia.org/wikipedia/commons/1/12/Henry_Hudson_Map_26.png"/>
            <p:cNvPicPr>
              <a:picLocks noChangeAspect="1" noChangeArrowheads="1"/>
            </p:cNvPicPr>
            <p:nvPr/>
          </p:nvPicPr>
          <p:blipFill>
            <a:blip r:embed="rId6" cstate="print"/>
            <a:srcRect l="1952" t="82579" r="81455" b="7212"/>
            <a:stretch>
              <a:fillRect/>
            </a:stretch>
          </p:blipFill>
          <p:spPr bwMode="auto">
            <a:xfrm>
              <a:off x="304800" y="4114800"/>
              <a:ext cx="1295400" cy="685800"/>
            </a:xfrm>
            <a:prstGeom prst="rect">
              <a:avLst/>
            </a:prstGeom>
            <a:noFill/>
          </p:spPr>
        </p:pic>
        <p:pic>
          <p:nvPicPr>
            <p:cNvPr id="10" name="Picture 2" descr="http://upload.wikimedia.org/wikipedia/commons/1/12/Henry_Hudson_Map_26.png"/>
            <p:cNvPicPr>
              <a:picLocks noChangeAspect="1" noChangeArrowheads="1"/>
            </p:cNvPicPr>
            <p:nvPr/>
          </p:nvPicPr>
          <p:blipFill>
            <a:blip r:embed="rId6" cstate="print"/>
            <a:srcRect l="64421" t="76528" r="23053" b="8604"/>
            <a:stretch>
              <a:fillRect/>
            </a:stretch>
          </p:blipFill>
          <p:spPr bwMode="auto">
            <a:xfrm>
              <a:off x="3581400" y="4255851"/>
              <a:ext cx="609600" cy="544749"/>
            </a:xfrm>
            <a:prstGeom prst="rect">
              <a:avLst/>
            </a:prstGeom>
            <a:noFill/>
          </p:spPr>
        </p:pic>
      </p:grpSp>
      <p:sp>
        <p:nvSpPr>
          <p:cNvPr id="12" name="TextBox 11"/>
          <p:cNvSpPr txBox="1"/>
          <p:nvPr/>
        </p:nvSpPr>
        <p:spPr>
          <a:xfrm>
            <a:off x="6096000" y="5638800"/>
            <a:ext cx="2895600" cy="523220"/>
          </a:xfrm>
          <a:prstGeom prst="rect">
            <a:avLst/>
          </a:prstGeom>
          <a:noFill/>
        </p:spPr>
        <p:txBody>
          <a:bodyPr wrap="square" rtlCol="0">
            <a:spAutoFit/>
          </a:bodyPr>
          <a:lstStyle/>
          <a:p>
            <a:pPr algn="ctr"/>
            <a:r>
              <a:rPr lang="en-US" sz="2800" smtClean="0">
                <a:latin typeface="Times New Roman" pitchFamily="18" charset="0"/>
                <a:cs typeface="Times New Roman" pitchFamily="18" charset="0"/>
              </a:rPr>
              <a:t>Sir Walter Raleigh</a:t>
            </a:r>
            <a:endParaRPr lang="en-US" sz="2800">
              <a:latin typeface="Times New Roman" pitchFamily="18" charset="0"/>
              <a:cs typeface="Times New Roman" pitchFamily="18" charset="0"/>
            </a:endParaRPr>
          </a:p>
        </p:txBody>
      </p:sp>
      <p:sp>
        <p:nvSpPr>
          <p:cNvPr id="13" name="TextBox 12"/>
          <p:cNvSpPr txBox="1"/>
          <p:nvPr/>
        </p:nvSpPr>
        <p:spPr>
          <a:xfrm>
            <a:off x="6629400" y="6096000"/>
            <a:ext cx="1752600" cy="307777"/>
          </a:xfrm>
          <a:prstGeom prst="rect">
            <a:avLst/>
          </a:prstGeom>
          <a:noFill/>
        </p:spPr>
        <p:txBody>
          <a:bodyPr wrap="square" rtlCol="0">
            <a:spAutoFit/>
          </a:bodyPr>
          <a:lstStyle/>
          <a:p>
            <a:pPr algn="ctr"/>
            <a:r>
              <a:rPr lang="en-US" sz="1400" smtClean="0">
                <a:latin typeface="Times New Roman" pitchFamily="18" charset="0"/>
                <a:cs typeface="Times New Roman" pitchFamily="18" charset="0"/>
              </a:rPr>
              <a:t>(1554-1618)</a:t>
            </a:r>
          </a:p>
        </p:txBody>
      </p:sp>
      <p:sp>
        <p:nvSpPr>
          <p:cNvPr id="14" name="TextBox 13"/>
          <p:cNvSpPr txBox="1"/>
          <p:nvPr/>
        </p:nvSpPr>
        <p:spPr>
          <a:xfrm>
            <a:off x="76200" y="3429000"/>
            <a:ext cx="2514600" cy="3108543"/>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(1564-1611)</a:t>
            </a:r>
          </a:p>
          <a:p>
            <a:pPr>
              <a:buFont typeface="Arial" pitchFamily="34" charset="0"/>
              <a:buChar char="•"/>
            </a:pPr>
            <a:r>
              <a:rPr lang="en-US" sz="1400" dirty="0" smtClean="0">
                <a:latin typeface="Times New Roman" pitchFamily="18" charset="0"/>
                <a:cs typeface="Times New Roman" pitchFamily="18" charset="0"/>
              </a:rPr>
              <a:t>An Englishman who tried four times, in 1608, 1609, 1609, and 1610, to find a northern passage to the Orient</a:t>
            </a:r>
          </a:p>
          <a:p>
            <a:pPr>
              <a:buFont typeface="Arial" pitchFamily="34" charset="0"/>
              <a:buChar char="•"/>
            </a:pPr>
            <a:r>
              <a:rPr lang="en-US" sz="1400" dirty="0" smtClean="0">
                <a:latin typeface="Times New Roman" pitchFamily="18" charset="0"/>
                <a:cs typeface="Times New Roman" pitchFamily="18" charset="0"/>
              </a:rPr>
              <a:t>Explored many parts of Greenland and Canada when sailing for the English in 1607 and 1608</a:t>
            </a:r>
          </a:p>
          <a:p>
            <a:pPr>
              <a:buFont typeface="Arial" pitchFamily="34" charset="0"/>
              <a:buChar char="•"/>
            </a:pPr>
            <a:r>
              <a:rPr lang="en-US" sz="1400" dirty="0" smtClean="0">
                <a:latin typeface="Times New Roman" pitchFamily="18" charset="0"/>
                <a:cs typeface="Times New Roman" pitchFamily="18" charset="0"/>
              </a:rPr>
              <a:t>He later sailed for the Dutch East India Company in 1609 and 1610 and explored a large portion of the Hudson Bay and its many connecting waterways</a:t>
            </a:r>
            <a:endParaRPr lang="en-US" sz="1400" dirty="0">
              <a:latin typeface="Times New Roman" pitchFamily="18" charset="0"/>
              <a:cs typeface="Times New Roman" pitchFamily="18" charset="0"/>
            </a:endParaRPr>
          </a:p>
        </p:txBody>
      </p:sp>
      <p:pic>
        <p:nvPicPr>
          <p:cNvPr id="5124" name="Picture 4" descr="Roanoke Island, North Carolina"/>
          <p:cNvPicPr>
            <a:picLocks noChangeAspect="1" noChangeArrowheads="1"/>
          </p:cNvPicPr>
          <p:nvPr/>
        </p:nvPicPr>
        <p:blipFill>
          <a:blip r:embed="rId7" cstate="print"/>
          <a:srcRect l="3854" t="3571" r="3646" b="21429"/>
          <a:stretch>
            <a:fillRect/>
          </a:stretch>
        </p:blipFill>
        <p:spPr bwMode="auto">
          <a:xfrm>
            <a:off x="2895600" y="4049950"/>
            <a:ext cx="2786743" cy="2438400"/>
          </a:xfrm>
          <a:prstGeom prst="rect">
            <a:avLst/>
          </a:prstGeom>
          <a:noFill/>
        </p:spPr>
      </p:pic>
      <p:sp>
        <p:nvSpPr>
          <p:cNvPr id="16" name="TextBox 15"/>
          <p:cNvSpPr txBox="1"/>
          <p:nvPr/>
        </p:nvSpPr>
        <p:spPr>
          <a:xfrm>
            <a:off x="6248400" y="838200"/>
            <a:ext cx="2667000" cy="1600438"/>
          </a:xfrm>
          <a:prstGeom prst="rect">
            <a:avLst/>
          </a:prstGeom>
          <a:noFill/>
        </p:spPr>
        <p:txBody>
          <a:bodyPr wrap="square" rtlCol="0">
            <a:spAutoFit/>
          </a:bodyPr>
          <a:lstStyle/>
          <a:p>
            <a:pPr>
              <a:buFont typeface="Arial" pitchFamily="34" charset="0"/>
              <a:buChar char="•"/>
            </a:pPr>
            <a:r>
              <a:rPr lang="en-US" sz="1400" dirty="0" smtClean="0">
                <a:latin typeface="Times New Roman" pitchFamily="18" charset="0"/>
                <a:cs typeface="Times New Roman" pitchFamily="18" charset="0"/>
              </a:rPr>
              <a:t>An Englishman and a favorite of Queen Elizabeth I who sent him to colonize North America at Roanoke in 1585 and 1587, both  failed</a:t>
            </a:r>
          </a:p>
          <a:p>
            <a:pPr>
              <a:buFont typeface="Arial" pitchFamily="34" charset="0"/>
              <a:buChar char="•"/>
            </a:pPr>
            <a:r>
              <a:rPr lang="en-US" sz="1400" dirty="0" smtClean="0">
                <a:latin typeface="Times New Roman" pitchFamily="18" charset="0"/>
                <a:cs typeface="Times New Roman" pitchFamily="18" charset="0"/>
              </a:rPr>
              <a:t>Brought the potato to England from North America</a:t>
            </a:r>
          </a:p>
        </p:txBody>
      </p:sp>
      <p:sp>
        <p:nvSpPr>
          <p:cNvPr id="4" name="TextBox 3"/>
          <p:cNvSpPr txBox="1"/>
          <p:nvPr/>
        </p:nvSpPr>
        <p:spPr>
          <a:xfrm>
            <a:off x="2721429" y="3260486"/>
            <a:ext cx="3069771" cy="73866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Henry Hudson’s Voyages</a:t>
            </a:r>
          </a:p>
          <a:p>
            <a:pPr algn="ct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The Colony of Roanoke</a:t>
            </a:r>
            <a:endParaRPr lang="en-US" sz="14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734" y="1118280"/>
            <a:ext cx="1166579" cy="73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5529310" y="533400"/>
            <a:ext cx="1295400" cy="1905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Captain James Cook, born in 1728 in </a:t>
            </a:r>
            <a:r>
              <a:rPr kumimoji="0" lang="en-US" sz="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Marton</a:t>
            </a:r>
            <a:r>
              <a:rPr kumimoji="0" lang="en-US" sz="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-in-Cleveland, England, joined the Royal Navy His third and final journey was in search of a northwestern passage in which he discovered the Sandwich Islands (Hawaiian Islands). Cook noticed that all of the different Polynesian islands had many cultural and lingual characteristics that were similar. He then went to the western coast of North America looking for the northwest passage but returned to the Sandwich Islands for repairs. There, Cook was killed by the once friendly natives in 1779.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 name="Title 1"/>
          <p:cNvSpPr>
            <a:spLocks noGrp="1"/>
          </p:cNvSpPr>
          <p:nvPr>
            <p:ph type="title"/>
          </p:nvPr>
        </p:nvSpPr>
        <p:spPr>
          <a:xfrm>
            <a:off x="0" y="152400"/>
            <a:ext cx="3505200" cy="731838"/>
          </a:xfrm>
        </p:spPr>
        <p:txBody>
          <a:bodyPr>
            <a:normAutofit/>
          </a:bodyPr>
          <a:lstStyle/>
          <a:p>
            <a:r>
              <a:rPr lang="en-US" sz="2800" smtClean="0">
                <a:latin typeface="Times New Roman" pitchFamily="18" charset="0"/>
                <a:cs typeface="Times New Roman" pitchFamily="18" charset="0"/>
              </a:rPr>
              <a:t>Captain James Cook</a:t>
            </a:r>
            <a:endParaRPr lang="en-US" sz="2800">
              <a:latin typeface="Times New Roman" pitchFamily="18" charset="0"/>
              <a:cs typeface="Times New Roman" pitchFamily="18" charset="0"/>
            </a:endParaRPr>
          </a:p>
        </p:txBody>
      </p:sp>
      <p:sp>
        <p:nvSpPr>
          <p:cNvPr id="3" name="Content Placeholder 2"/>
          <p:cNvSpPr>
            <a:spLocks noGrp="1"/>
          </p:cNvSpPr>
          <p:nvPr>
            <p:ph idx="1"/>
          </p:nvPr>
        </p:nvSpPr>
        <p:spPr>
          <a:xfrm>
            <a:off x="4462510" y="914400"/>
            <a:ext cx="2362200" cy="381000"/>
          </a:xfrm>
        </p:spPr>
        <p:txBody>
          <a:bodyPr>
            <a:noAutofit/>
          </a:bodyPr>
          <a:lstStyle/>
          <a:p>
            <a:r>
              <a:rPr lang="en-US" sz="600" dirty="0" smtClean="0">
                <a:latin typeface="Times New Roman" pitchFamily="18" charset="0"/>
                <a:cs typeface="Times New Roman" pitchFamily="18" charset="0"/>
              </a:rPr>
              <a:t>His second voyage lead him through the Antarctic Circle. This allowed him to theorize the existence of Antarctica. Cook also discovered the islands of Tonga, New Hebrides, Easter Island, and the Cook Islands.</a:t>
            </a:r>
          </a:p>
          <a:p>
            <a:r>
              <a:rPr lang="en-US" sz="600" dirty="0" smtClean="0">
                <a:latin typeface="Times New Roman" pitchFamily="18" charset="0"/>
                <a:cs typeface="Times New Roman" pitchFamily="18" charset="0"/>
              </a:rPr>
              <a:t>His third and final journey was in search of a northwestern passage in which he discovered the Sandwich Islands (Hawaiian Islands). Cook noticed that all of the different Polynesian islands had many cultural and lingual characteristics that were similar. He then went to the western coast of North America looking for the northwest passage but returned to the Sandwich Islands for repairs. There, Cook was killed by the once friendly natives in 1779.</a:t>
            </a:r>
          </a:p>
          <a:p>
            <a:endParaRPr lang="en-US" sz="600" dirty="0">
              <a:latin typeface="Times New Roman" pitchFamily="18" charset="0"/>
              <a:cs typeface="Times New Roman" pitchFamily="18" charset="0"/>
            </a:endParaRPr>
          </a:p>
        </p:txBody>
      </p:sp>
      <p:pic>
        <p:nvPicPr>
          <p:cNvPr id="3074" name="Picture 2" descr="http://upload.wikimedia.org/wikipedia/commons/thumb/7/76/Captainjamescookportrait.jpg/220px-Captainjamescookportrait.jpg"/>
          <p:cNvPicPr>
            <a:picLocks noChangeAspect="1" noChangeArrowheads="1"/>
          </p:cNvPicPr>
          <p:nvPr/>
        </p:nvPicPr>
        <p:blipFill>
          <a:blip r:embed="rId4" cstate="print"/>
          <a:srcRect/>
          <a:stretch>
            <a:fillRect/>
          </a:stretch>
        </p:blipFill>
        <p:spPr bwMode="auto">
          <a:xfrm flipH="1">
            <a:off x="706749" y="914400"/>
            <a:ext cx="1884051" cy="2219325"/>
          </a:xfrm>
          <a:prstGeom prst="rect">
            <a:avLst/>
          </a:prstGeom>
          <a:ln w="88900" cap="sq" cmpd="thickThin">
            <a:solidFill>
              <a:srgbClr val="000000"/>
            </a:solidFill>
            <a:prstDash val="solid"/>
            <a:miter lim="800000"/>
          </a:ln>
          <a:effectLst>
            <a:innerShdw blurRad="76200">
              <a:srgbClr val="000000"/>
            </a:innerShdw>
          </a:effectLst>
        </p:spPr>
      </p:pic>
      <p:pic>
        <p:nvPicPr>
          <p:cNvPr id="3076" name="Picture 4" descr="http://upload.wikimedia.org/wikipedia/commons/thumb/4/4a/Cook_Three_Voyages_59.png/600px-Cook_Three_Voyages_59.png"/>
          <p:cNvPicPr>
            <a:picLocks noChangeAspect="1" noChangeArrowheads="1"/>
          </p:cNvPicPr>
          <p:nvPr/>
        </p:nvPicPr>
        <p:blipFill>
          <a:blip r:embed="rId5" cstate="print"/>
          <a:srcRect/>
          <a:stretch>
            <a:fillRect/>
          </a:stretch>
        </p:blipFill>
        <p:spPr bwMode="auto">
          <a:xfrm>
            <a:off x="3388368" y="76200"/>
            <a:ext cx="5412732" cy="2715386"/>
          </a:xfrm>
          <a:prstGeom prst="rect">
            <a:avLst/>
          </a:prstGeom>
          <a:noFill/>
        </p:spPr>
      </p:pic>
      <p:sp>
        <p:nvSpPr>
          <p:cNvPr id="4" name="TextBox 3"/>
          <p:cNvSpPr txBox="1"/>
          <p:nvPr/>
        </p:nvSpPr>
        <p:spPr>
          <a:xfrm>
            <a:off x="152399" y="3276600"/>
            <a:ext cx="2962275" cy="3108543"/>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(1728-1779)</a:t>
            </a:r>
          </a:p>
          <a:p>
            <a:pPr marL="285750" indent="-285750">
              <a:buFont typeface="Arial" pitchFamily="34" charset="0"/>
              <a:buChar char="•"/>
            </a:pPr>
            <a:r>
              <a:rPr lang="en-US" sz="1400" dirty="0" smtClean="0">
                <a:latin typeface="Times New Roman" pitchFamily="18" charset="0"/>
                <a:cs typeface="Times New Roman" pitchFamily="18" charset="0"/>
              </a:rPr>
              <a:t>Member of the Royal Navy and the Royal Society of London, who gave him the task of studying Venus at sea in 1768.</a:t>
            </a:r>
          </a:p>
          <a:p>
            <a:pPr marL="285750" indent="-285750">
              <a:buFont typeface="Arial" pitchFamily="34" charset="0"/>
              <a:buChar char="•"/>
            </a:pPr>
            <a:r>
              <a:rPr lang="en-US" sz="1400" dirty="0" smtClean="0">
                <a:latin typeface="Times New Roman" pitchFamily="18" charset="0"/>
                <a:cs typeface="Times New Roman" pitchFamily="18" charset="0"/>
              </a:rPr>
              <a:t>During initial voyage found cure for scurvy by eating fruits and vegetables.</a:t>
            </a:r>
          </a:p>
          <a:p>
            <a:pPr marL="285750" indent="-285750">
              <a:buFont typeface="Arial" pitchFamily="34" charset="0"/>
              <a:buChar char="•"/>
            </a:pPr>
            <a:r>
              <a:rPr lang="en-US" sz="1400" dirty="0" smtClean="0">
                <a:latin typeface="Times New Roman" pitchFamily="18" charset="0"/>
                <a:cs typeface="Times New Roman" pitchFamily="18" charset="0"/>
              </a:rPr>
              <a:t>Circumnavigated islands of New Zealand and the strait that divided them (the Cook Strait).</a:t>
            </a:r>
          </a:p>
          <a:p>
            <a:pPr marL="285750" indent="-285750">
              <a:buFont typeface="Arial" pitchFamily="34" charset="0"/>
              <a:buChar char="•"/>
            </a:pPr>
            <a:r>
              <a:rPr lang="en-US" sz="1400" dirty="0" smtClean="0">
                <a:latin typeface="Times New Roman" pitchFamily="18" charset="0"/>
                <a:cs typeface="Times New Roman" pitchFamily="18" charset="0"/>
              </a:rPr>
              <a:t>Finished expedition by sailing around the Cape of Good Hope, circumnavigating the globe.</a:t>
            </a:r>
            <a:endParaRPr lang="en-US" sz="1400" dirty="0">
              <a:latin typeface="Times New Roman" pitchFamily="18" charset="0"/>
              <a:cs typeface="Times New Roman" pitchFamily="18" charset="0"/>
            </a:endParaRPr>
          </a:p>
        </p:txBody>
      </p:sp>
      <p:sp>
        <p:nvSpPr>
          <p:cNvPr id="5" name="TextBox 4"/>
          <p:cNvSpPr txBox="1"/>
          <p:nvPr/>
        </p:nvSpPr>
        <p:spPr>
          <a:xfrm>
            <a:off x="3114674" y="3507700"/>
            <a:ext cx="3057526" cy="3108543"/>
          </a:xfrm>
          <a:prstGeom prst="rect">
            <a:avLst/>
          </a:prstGeom>
          <a:noFill/>
        </p:spPr>
        <p:txBody>
          <a:bodyPr wrap="square" rtlCol="0">
            <a:spAutoFit/>
          </a:bodyPr>
          <a:lstStyle/>
          <a:p>
            <a:pPr marL="285750" indent="-285750">
              <a:buFont typeface="Arial" pitchFamily="34" charset="0"/>
              <a:buChar char="•"/>
            </a:pPr>
            <a:r>
              <a:rPr lang="en-US" sz="1400" dirty="0" smtClean="0">
                <a:latin typeface="Times New Roman" pitchFamily="18" charset="0"/>
                <a:cs typeface="Times New Roman" pitchFamily="18" charset="0"/>
              </a:rPr>
              <a:t>Second voyage led him into the Antarctic Circle in 1772.</a:t>
            </a:r>
          </a:p>
          <a:p>
            <a:pPr marL="285750" indent="-285750">
              <a:buFont typeface="Arial" pitchFamily="34" charset="0"/>
              <a:buChar char="•"/>
            </a:pPr>
            <a:r>
              <a:rPr lang="en-US" sz="1400" dirty="0" smtClean="0">
                <a:latin typeface="Times New Roman" pitchFamily="18" charset="0"/>
                <a:cs typeface="Times New Roman" pitchFamily="18" charset="0"/>
              </a:rPr>
              <a:t>This allowed him to theorize the existence of Antarctica.</a:t>
            </a:r>
          </a:p>
          <a:p>
            <a:pPr marL="285750" indent="-285750">
              <a:buFont typeface="Arial" pitchFamily="34" charset="0"/>
              <a:buChar char="•"/>
            </a:pPr>
            <a:r>
              <a:rPr lang="en-US" sz="1400" dirty="0">
                <a:latin typeface="Times New Roman" pitchFamily="18" charset="0"/>
                <a:cs typeface="Times New Roman" pitchFamily="18" charset="0"/>
              </a:rPr>
              <a:t>Found Tonga, New Hebrides, Easter Island, and the Cook </a:t>
            </a:r>
            <a:r>
              <a:rPr lang="en-US" sz="1400" dirty="0" smtClean="0">
                <a:latin typeface="Times New Roman" pitchFamily="18" charset="0"/>
                <a:cs typeface="Times New Roman" pitchFamily="18" charset="0"/>
              </a:rPr>
              <a:t>Islands.</a:t>
            </a:r>
          </a:p>
          <a:p>
            <a:pPr marL="285750" indent="-285750">
              <a:buFont typeface="Arial" pitchFamily="34" charset="0"/>
              <a:buChar char="•"/>
            </a:pPr>
            <a:r>
              <a:rPr lang="en-US" sz="1400" dirty="0" smtClean="0">
                <a:latin typeface="Times New Roman" pitchFamily="18" charset="0"/>
                <a:cs typeface="Times New Roman" pitchFamily="18" charset="0"/>
              </a:rPr>
              <a:t>Discovered Sandwich Islands (Hawaiian Islands) on his final voyage in 1776. </a:t>
            </a:r>
          </a:p>
          <a:p>
            <a:pPr marL="285750" indent="-285750">
              <a:buFont typeface="Arial" pitchFamily="34" charset="0"/>
              <a:buChar char="•"/>
            </a:pPr>
            <a:r>
              <a:rPr lang="en-US" sz="1400" dirty="0" smtClean="0">
                <a:latin typeface="Times New Roman" pitchFamily="18" charset="0"/>
                <a:cs typeface="Times New Roman" pitchFamily="18" charset="0"/>
              </a:rPr>
              <a:t>Made the connection between the different Polynesian Languages and cultures.</a:t>
            </a:r>
          </a:p>
          <a:p>
            <a:pPr marL="285750" indent="-285750">
              <a:buFont typeface="Arial" pitchFamily="34" charset="0"/>
              <a:buChar char="•"/>
            </a:pPr>
            <a:r>
              <a:rPr lang="en-US" sz="1400" dirty="0" smtClean="0">
                <a:latin typeface="Times New Roman" pitchFamily="18" charset="0"/>
                <a:cs typeface="Times New Roman" pitchFamily="18" charset="0"/>
              </a:rPr>
              <a:t>Killed by the native Hawaiians in 1779.</a:t>
            </a:r>
            <a:endParaRPr lang="en-US" sz="1400" dirty="0">
              <a:latin typeface="Times New Roman" pitchFamily="18" charset="0"/>
              <a:cs typeface="Times New Roman" pitchFamily="18" charset="0"/>
            </a:endParaRPr>
          </a:p>
        </p:txBody>
      </p:sp>
      <p:grpSp>
        <p:nvGrpSpPr>
          <p:cNvPr id="13" name="Group 12"/>
          <p:cNvGrpSpPr/>
          <p:nvPr/>
        </p:nvGrpSpPr>
        <p:grpSpPr>
          <a:xfrm>
            <a:off x="5943600" y="3162300"/>
            <a:ext cx="2231535" cy="1091982"/>
            <a:chOff x="6238875" y="3861018"/>
            <a:chExt cx="2209800" cy="1091982"/>
          </a:xfrm>
        </p:grpSpPr>
        <p:sp>
          <p:nvSpPr>
            <p:cNvPr id="7" name="Rectangle 6"/>
            <p:cNvSpPr/>
            <p:nvPr/>
          </p:nvSpPr>
          <p:spPr>
            <a:xfrm>
              <a:off x="6248400" y="3861018"/>
              <a:ext cx="1726005" cy="10919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6238875" y="3861018"/>
              <a:ext cx="2209800" cy="1061829"/>
            </a:xfrm>
            <a:prstGeom prst="rect">
              <a:avLst/>
            </a:prstGeom>
            <a:noFill/>
          </p:spPr>
          <p:txBody>
            <a:bodyPr wrap="square" rtlCol="0">
              <a:spAutoFit/>
            </a:bodyPr>
            <a:lstStyle/>
            <a:p>
              <a:pPr>
                <a:lnSpc>
                  <a:spcPct val="150000"/>
                </a:lnSpc>
              </a:pPr>
              <a:r>
                <a:rPr lang="en-US" sz="1400" smtClean="0">
                  <a:solidFill>
                    <a:schemeClr val="bg1"/>
                  </a:solidFill>
                  <a:latin typeface="Times New Roman" pitchFamily="18" charset="0"/>
                  <a:cs typeface="Times New Roman" pitchFamily="18" charset="0"/>
                </a:rPr>
                <a:t>(1768-1771)</a:t>
              </a:r>
            </a:p>
            <a:p>
              <a:pPr>
                <a:lnSpc>
                  <a:spcPct val="150000"/>
                </a:lnSpc>
              </a:pPr>
              <a:r>
                <a:rPr lang="en-US" sz="1400" smtClean="0">
                  <a:solidFill>
                    <a:schemeClr val="bg1"/>
                  </a:solidFill>
                  <a:latin typeface="Times New Roman" pitchFamily="18" charset="0"/>
                  <a:cs typeface="Times New Roman" pitchFamily="18" charset="0"/>
                </a:rPr>
                <a:t>(1772-1775)</a:t>
              </a:r>
            </a:p>
            <a:p>
              <a:pPr>
                <a:lnSpc>
                  <a:spcPct val="150000"/>
                </a:lnSpc>
              </a:pPr>
              <a:r>
                <a:rPr lang="en-US" sz="1400" smtClean="0">
                  <a:solidFill>
                    <a:schemeClr val="bg1"/>
                  </a:solidFill>
                  <a:latin typeface="Times New Roman" pitchFamily="18" charset="0"/>
                  <a:cs typeface="Times New Roman" pitchFamily="18" charset="0"/>
                </a:rPr>
                <a:t>(1776-1779)</a:t>
              </a:r>
              <a:endParaRPr lang="en-US" sz="1400">
                <a:solidFill>
                  <a:schemeClr val="bg1"/>
                </a:solidFill>
                <a:latin typeface="Times New Roman" pitchFamily="18" charset="0"/>
                <a:cs typeface="Times New Roman" pitchFamily="18" charset="0"/>
              </a:endParaRPr>
            </a:p>
          </p:txBody>
        </p:sp>
        <p:cxnSp>
          <p:nvCxnSpPr>
            <p:cNvPr id="10" name="Straight Connector 9"/>
            <p:cNvCxnSpPr/>
            <p:nvPr/>
          </p:nvCxnSpPr>
          <p:spPr>
            <a:xfrm>
              <a:off x="7370742" y="4076700"/>
              <a:ext cx="409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70742" y="4391932"/>
              <a:ext cx="40957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70742" y="4724400"/>
              <a:ext cx="409576"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696201" y="3048877"/>
            <a:ext cx="1447799" cy="954107"/>
          </a:xfrm>
          <a:prstGeom prst="rect">
            <a:avLst/>
          </a:prstGeom>
          <a:noFill/>
        </p:spPr>
        <p:txBody>
          <a:bodyPr wrap="square" rtlCol="0">
            <a:spAutoFit/>
          </a:bodyPr>
          <a:lstStyle/>
          <a:p>
            <a:pPr algn="ctr"/>
            <a:r>
              <a:rPr lang="en-US" sz="1400" smtClean="0">
                <a:latin typeface="Times New Roman" pitchFamily="18" charset="0"/>
                <a:cs typeface="Times New Roman" pitchFamily="18" charset="0"/>
              </a:rPr>
              <a:t>Cook’s Voyages</a:t>
            </a:r>
          </a:p>
          <a:p>
            <a:pPr algn="ctr"/>
            <a:endParaRPr lang="en-US" sz="1400">
              <a:latin typeface="Times New Roman" pitchFamily="18" charset="0"/>
              <a:cs typeface="Times New Roman" pitchFamily="18" charset="0"/>
            </a:endParaRPr>
          </a:p>
          <a:p>
            <a:pPr algn="ctr"/>
            <a:endParaRPr lang="en-US" sz="1400" smtClean="0">
              <a:latin typeface="Times New Roman" pitchFamily="18" charset="0"/>
              <a:cs typeface="Times New Roman" pitchFamily="18" charset="0"/>
            </a:endParaRPr>
          </a:p>
          <a:p>
            <a:pPr algn="ctr"/>
            <a:r>
              <a:rPr lang="en-US" sz="1400" smtClean="0">
                <a:latin typeface="Times New Roman" pitchFamily="18" charset="0"/>
                <a:cs typeface="Times New Roman" pitchFamily="18" charset="0"/>
              </a:rPr>
              <a:t>Cook’s Death</a:t>
            </a:r>
            <a:endParaRPr lang="en-US" sz="1400">
              <a:latin typeface="Times New Roman" pitchFamily="18" charset="0"/>
              <a:cs typeface="Times New Roman" pitchFamily="18" charset="0"/>
            </a:endParaRPr>
          </a:p>
        </p:txBody>
      </p:sp>
      <p:cxnSp>
        <p:nvCxnSpPr>
          <p:cNvPr id="18" name="Straight Arrow Connector 17"/>
          <p:cNvCxnSpPr/>
          <p:nvPr/>
        </p:nvCxnSpPr>
        <p:spPr>
          <a:xfrm flipH="1" flipV="1">
            <a:off x="8379188" y="2593869"/>
            <a:ext cx="190500" cy="3954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2566" y="4498778"/>
            <a:ext cx="2247270" cy="210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Arrow Connector 24"/>
          <p:cNvCxnSpPr/>
          <p:nvPr/>
        </p:nvCxnSpPr>
        <p:spPr>
          <a:xfrm flipH="1">
            <a:off x="8256769" y="4003186"/>
            <a:ext cx="122419" cy="2943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r="4420"/>
          <a:stretch/>
        </p:blipFill>
        <p:spPr bwMode="auto">
          <a:xfrm>
            <a:off x="-2244181" y="-575215"/>
            <a:ext cx="12073981" cy="819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Dutch Exploration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sz="1800" b="1" dirty="0" smtClean="0">
                <a:latin typeface="Times New Roman" pitchFamily="18" charset="0"/>
                <a:cs typeface="Times New Roman" pitchFamily="18" charset="0"/>
              </a:rPr>
              <a:t>In 1600, the Dutch had more ships than any other nation.</a:t>
            </a:r>
          </a:p>
          <a:p>
            <a:r>
              <a:rPr lang="en-US" sz="1800" b="1" dirty="0" smtClean="0">
                <a:latin typeface="Times New Roman" pitchFamily="18" charset="0"/>
                <a:cs typeface="Times New Roman" pitchFamily="18" charset="0"/>
              </a:rPr>
              <a:t>Encouraged privateers to prey on poorly defended Spanish and Portuguese ships.</a:t>
            </a:r>
          </a:p>
          <a:p>
            <a:r>
              <a:rPr lang="en-US" sz="1800" b="1" dirty="0" smtClean="0">
                <a:latin typeface="Times New Roman" pitchFamily="18" charset="0"/>
                <a:cs typeface="Times New Roman" pitchFamily="18" charset="0"/>
              </a:rPr>
              <a:t>In 1602, the Dutch East India Company was created and found a route to Asia, occupying unclaimed lands.</a:t>
            </a:r>
          </a:p>
          <a:p>
            <a:r>
              <a:rPr lang="en-US" sz="1800" b="1" dirty="0" smtClean="0">
                <a:latin typeface="Times New Roman" pitchFamily="18" charset="0"/>
                <a:cs typeface="Times New Roman" pitchFamily="18" charset="0"/>
              </a:rPr>
              <a:t>Pushed French and English out of Indonesia.</a:t>
            </a:r>
          </a:p>
          <a:p>
            <a:r>
              <a:rPr lang="en-US" sz="1800" b="1" dirty="0" smtClean="0">
                <a:latin typeface="Times New Roman" pitchFamily="18" charset="0"/>
                <a:cs typeface="Times New Roman" pitchFamily="18" charset="0"/>
              </a:rPr>
              <a:t>In 1614, the New Netherlands Company created to occupy lands in North America between New France and English Virginia.</a:t>
            </a:r>
          </a:p>
          <a:p>
            <a:r>
              <a:rPr lang="en-US" sz="1800" b="1" dirty="0" smtClean="0">
                <a:latin typeface="Times New Roman" pitchFamily="18" charset="0"/>
                <a:cs typeface="Times New Roman" pitchFamily="18" charset="0"/>
              </a:rPr>
              <a:t>In 1621, Dutch West India Company began trading with West Africa and the Western Hemisphere.</a:t>
            </a:r>
          </a:p>
          <a:p>
            <a:r>
              <a:rPr lang="en-US" sz="1800" b="1" dirty="0" smtClean="0">
                <a:latin typeface="Times New Roman" pitchFamily="18" charset="0"/>
                <a:cs typeface="Times New Roman" pitchFamily="18" charset="0"/>
              </a:rPr>
              <a:t>Began settling in Delaware, Connecticut, and along the Hudson River.</a:t>
            </a:r>
          </a:p>
          <a:p>
            <a:r>
              <a:rPr lang="en-US" sz="1800" b="1" dirty="0" smtClean="0">
                <a:latin typeface="Times New Roman" pitchFamily="18" charset="0"/>
                <a:cs typeface="Times New Roman" pitchFamily="18" charset="0"/>
              </a:rPr>
              <a:t>In 1634, the Dutch seized the Spanish possessions in the West Indies (the Caribbean).</a:t>
            </a:r>
          </a:p>
          <a:p>
            <a:r>
              <a:rPr lang="en-US" sz="1800" b="1" dirty="0" smtClean="0">
                <a:latin typeface="Times New Roman" pitchFamily="18" charset="0"/>
                <a:cs typeface="Times New Roman" pitchFamily="18" charset="0"/>
              </a:rPr>
              <a:t>One of their explorers is listed below:</a:t>
            </a:r>
          </a:p>
          <a:p>
            <a:pPr lvl="6"/>
            <a:r>
              <a:rPr lang="en-US" sz="1800" b="1" dirty="0" smtClean="0">
                <a:latin typeface="Times New Roman" pitchFamily="18" charset="0"/>
                <a:cs typeface="Times New Roman" pitchFamily="18" charset="0"/>
              </a:rPr>
              <a:t>Able Tasman</a:t>
            </a:r>
          </a:p>
          <a:p>
            <a:pPr lvl="6"/>
            <a:r>
              <a:rPr lang="en-US" sz="1800" b="1" dirty="0" smtClean="0">
                <a:latin typeface="Times New Roman" pitchFamily="18" charset="0"/>
                <a:cs typeface="Times New Roman" pitchFamily="18" charset="0"/>
              </a:rPr>
              <a:t>Henry Hudson (shown under England)</a:t>
            </a:r>
            <a:endParaRPr lang="en-US"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41818266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0" y="1333906"/>
            <a:ext cx="627629" cy="40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875265" y="0"/>
            <a:ext cx="3032268" cy="762000"/>
          </a:xfrm>
        </p:spPr>
        <p:txBody>
          <a:bodyPr>
            <a:normAutofit/>
          </a:bodyPr>
          <a:lstStyle/>
          <a:p>
            <a:r>
              <a:rPr lang="en-US" sz="2800" smtClean="0">
                <a:latin typeface="Times New Roman" pitchFamily="18" charset="0"/>
                <a:cs typeface="Times New Roman" pitchFamily="18" charset="0"/>
              </a:rPr>
              <a:t>Abel Tasman</a:t>
            </a:r>
            <a:endParaRPr lang="en-US" sz="2800">
              <a:latin typeface="Times New Roman" pitchFamily="18" charset="0"/>
              <a:cs typeface="Times New Roman" pitchFamily="18" charset="0"/>
            </a:endParaRPr>
          </a:p>
        </p:txBody>
      </p:sp>
      <p:sp>
        <p:nvSpPr>
          <p:cNvPr id="3" name="Content Placeholder 2"/>
          <p:cNvSpPr>
            <a:spLocks noGrp="1"/>
          </p:cNvSpPr>
          <p:nvPr>
            <p:ph idx="1"/>
          </p:nvPr>
        </p:nvSpPr>
        <p:spPr>
          <a:xfrm>
            <a:off x="6600825" y="1125410"/>
            <a:ext cx="1761188" cy="952500"/>
          </a:xfrm>
        </p:spPr>
        <p:txBody>
          <a:bodyPr>
            <a:noAutofit/>
          </a:bodyPr>
          <a:lstStyle/>
          <a:p>
            <a:r>
              <a:rPr lang="en-US" sz="300" dirty="0" smtClean="0">
                <a:latin typeface="Times New Roman" pitchFamily="18" charset="0"/>
                <a:cs typeface="Times New Roman" pitchFamily="18" charset="0"/>
              </a:rPr>
              <a:t>Abel Tasman was born in </a:t>
            </a:r>
            <a:r>
              <a:rPr lang="en-US" sz="300" dirty="0" err="1" smtClean="0">
                <a:latin typeface="Times New Roman" pitchFamily="18" charset="0"/>
                <a:cs typeface="Times New Roman" pitchFamily="18" charset="0"/>
              </a:rPr>
              <a:t>Lutjegast</a:t>
            </a:r>
            <a:r>
              <a:rPr lang="en-US" sz="300" dirty="0" smtClean="0">
                <a:latin typeface="Times New Roman" pitchFamily="18" charset="0"/>
                <a:cs typeface="Times New Roman" pitchFamily="18" charset="0"/>
              </a:rPr>
              <a:t>, </a:t>
            </a:r>
            <a:r>
              <a:rPr lang="en-US" sz="300" dirty="0" err="1" smtClean="0">
                <a:latin typeface="Times New Roman" pitchFamily="18" charset="0"/>
                <a:cs typeface="Times New Roman" pitchFamily="18" charset="0"/>
              </a:rPr>
              <a:t>Gröningen</a:t>
            </a:r>
            <a:r>
              <a:rPr lang="en-US" sz="300" dirty="0" smtClean="0">
                <a:latin typeface="Times New Roman" pitchFamily="18" charset="0"/>
                <a:cs typeface="Times New Roman" pitchFamily="18" charset="0"/>
              </a:rPr>
              <a:t> in 1603 and became part of the Dutch East India Company in his late twenties. He quickly rose up in the ranks. He was then assigned to explore the mass continent Terra </a:t>
            </a:r>
            <a:r>
              <a:rPr lang="en-US" sz="300" dirty="0" err="1" smtClean="0">
                <a:latin typeface="Times New Roman" pitchFamily="18" charset="0"/>
                <a:cs typeface="Times New Roman" pitchFamily="18" charset="0"/>
              </a:rPr>
              <a:t>Australis</a:t>
            </a:r>
            <a:r>
              <a:rPr lang="en-US" sz="300" dirty="0" smtClean="0">
                <a:latin typeface="Times New Roman" pitchFamily="18" charset="0"/>
                <a:cs typeface="Times New Roman" pitchFamily="18" charset="0"/>
              </a:rPr>
              <a:t> Incognita, or the Great South Land, and find routes for trade with China and Chile.</a:t>
            </a:r>
          </a:p>
          <a:p>
            <a:r>
              <a:rPr lang="en-US" sz="300" dirty="0" smtClean="0">
                <a:latin typeface="Times New Roman" pitchFamily="18" charset="0"/>
                <a:cs typeface="Times New Roman" pitchFamily="18" charset="0"/>
              </a:rPr>
              <a:t>During this voyage, in 1642, Tasman discovered the southern Australian island of Van Diemen’s Land (Tasmania), which he claimed for the Dutch East India Company, New Zealand, where he was attacked by native Maori islanders and mistook it for South America, the small island of Tonga, and the first European to see the Fiji Islands. This mission was considered a failure because no new trade connections were established.</a:t>
            </a:r>
          </a:p>
          <a:p>
            <a:r>
              <a:rPr lang="en-US" sz="300" dirty="0" smtClean="0">
                <a:latin typeface="Times New Roman" pitchFamily="18" charset="0"/>
                <a:cs typeface="Times New Roman" pitchFamily="18" charset="0"/>
              </a:rPr>
              <a:t>On his second journey, in 1643, Tasman was assigned to discover if New Guinea was part of Great South Land. When he ventured out to uncover the truth, he completely missed the Torres Strait that splits the two and called them one giant land mass.</a:t>
            </a:r>
          </a:p>
          <a:p>
            <a:r>
              <a:rPr lang="en-US" sz="300" dirty="0" smtClean="0">
                <a:latin typeface="Times New Roman" pitchFamily="18" charset="0"/>
                <a:cs typeface="Times New Roman" pitchFamily="18" charset="0"/>
              </a:rPr>
              <a:t>He died in Batavia in 1659.</a:t>
            </a:r>
          </a:p>
        </p:txBody>
      </p:sp>
      <p:sp>
        <p:nvSpPr>
          <p:cNvPr id="4" name="TextBox 3"/>
          <p:cNvSpPr txBox="1"/>
          <p:nvPr/>
        </p:nvSpPr>
        <p:spPr>
          <a:xfrm>
            <a:off x="7010400" y="0"/>
            <a:ext cx="838200" cy="307777"/>
          </a:xfrm>
          <a:prstGeom prst="rect">
            <a:avLst/>
          </a:prstGeom>
          <a:noFill/>
        </p:spPr>
        <p:txBody>
          <a:bodyPr wrap="square" rtlCol="0">
            <a:spAutoFit/>
          </a:bodyPr>
          <a:lstStyle/>
          <a:p>
            <a:pPr algn="ctr"/>
            <a:r>
              <a:rPr lang="en-US" sz="1400" smtClean="0">
                <a:latin typeface="Times New Roman" pitchFamily="18" charset="0"/>
                <a:cs typeface="Times New Roman" pitchFamily="18" charset="0"/>
              </a:rPr>
              <a:t>Dutch</a:t>
            </a:r>
            <a:endParaRPr lang="en-US" sz="1400">
              <a:latin typeface="Times New Roman" pitchFamily="18" charset="0"/>
              <a:cs typeface="Times New Roman" pitchFamily="18" charset="0"/>
            </a:endParaRPr>
          </a:p>
        </p:txBody>
      </p:sp>
      <p:pic>
        <p:nvPicPr>
          <p:cNvPr id="4098" name="Picture 2" descr="http://upload.wikimedia.org/wikipedia/commons/thumb/f/f8/AbelTasman.jpg/240px-AbelTasman.jpg"/>
          <p:cNvPicPr>
            <a:picLocks noChangeAspect="1" noChangeArrowheads="1"/>
          </p:cNvPicPr>
          <p:nvPr/>
        </p:nvPicPr>
        <p:blipFill>
          <a:blip r:embed="rId3" cstate="print"/>
          <a:srcRect l="32708"/>
          <a:stretch>
            <a:fillRect/>
          </a:stretch>
        </p:blipFill>
        <p:spPr bwMode="auto">
          <a:xfrm>
            <a:off x="7607675" y="1371600"/>
            <a:ext cx="202450" cy="246949"/>
          </a:xfrm>
          <a:prstGeom prst="rect">
            <a:avLst/>
          </a:prstGeom>
          <a:ln w="88900" cap="sq" cmpd="thickThin">
            <a:solidFill>
              <a:srgbClr val="000000"/>
            </a:solidFill>
            <a:prstDash val="solid"/>
            <a:miter lim="800000"/>
          </a:ln>
          <a:effectLst>
            <a:innerShdw blurRad="76200">
              <a:srgbClr val="000000"/>
            </a:innerShdw>
          </a:effectLst>
        </p:spPr>
      </p:pic>
      <p:pic>
        <p:nvPicPr>
          <p:cNvPr id="4102" name="Picture 6" descr="http://gutenberg.net.au/images/tasman-map.jpg"/>
          <p:cNvPicPr>
            <a:picLocks noChangeAspect="1" noChangeArrowheads="1"/>
          </p:cNvPicPr>
          <p:nvPr/>
        </p:nvPicPr>
        <p:blipFill>
          <a:blip r:embed="rId4" cstate="print"/>
          <a:srcRect/>
          <a:stretch>
            <a:fillRect/>
          </a:stretch>
        </p:blipFill>
        <p:spPr bwMode="auto">
          <a:xfrm>
            <a:off x="6948245" y="1187971"/>
            <a:ext cx="646730" cy="307103"/>
          </a:xfrm>
          <a:prstGeom prst="rect">
            <a:avLst/>
          </a:prstGeom>
          <a:noFill/>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6987" y="685800"/>
            <a:ext cx="1865026" cy="217696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775468" y="2895600"/>
            <a:ext cx="3200400" cy="375487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(1603-1659)</a:t>
            </a:r>
          </a:p>
          <a:p>
            <a:pPr marL="285750" indent="-285750">
              <a:buFont typeface="Arial" pitchFamily="34" charset="0"/>
              <a:buChar char="•"/>
            </a:pPr>
            <a:r>
              <a:rPr lang="en-US" sz="1400" dirty="0" smtClean="0">
                <a:latin typeface="Times New Roman" pitchFamily="18" charset="0"/>
                <a:cs typeface="Times New Roman" pitchFamily="18" charset="0"/>
              </a:rPr>
              <a:t>Worked for the Dutch East India Company.</a:t>
            </a:r>
          </a:p>
          <a:p>
            <a:pPr marL="285750" indent="-285750">
              <a:buFont typeface="Arial" pitchFamily="34" charset="0"/>
              <a:buChar char="•"/>
            </a:pPr>
            <a:r>
              <a:rPr lang="en-US" sz="1400" dirty="0">
                <a:latin typeface="Times New Roman" pitchFamily="18" charset="0"/>
                <a:cs typeface="Times New Roman" pitchFamily="18" charset="0"/>
              </a:rPr>
              <a:t>S</a:t>
            </a:r>
            <a:r>
              <a:rPr lang="en-US" sz="1400" dirty="0" smtClean="0">
                <a:latin typeface="Times New Roman" pitchFamily="18" charset="0"/>
                <a:cs typeface="Times New Roman" pitchFamily="18" charset="0"/>
              </a:rPr>
              <a:t>ent to explore the mass continent of Terra </a:t>
            </a:r>
            <a:r>
              <a:rPr lang="en-US" sz="1400" dirty="0" err="1" smtClean="0">
                <a:latin typeface="Times New Roman" pitchFamily="18" charset="0"/>
                <a:cs typeface="Times New Roman" pitchFamily="18" charset="0"/>
              </a:rPr>
              <a:t>Australis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Incongnita</a:t>
            </a:r>
            <a:r>
              <a:rPr lang="en-US" sz="1400" dirty="0" smtClean="0">
                <a:latin typeface="Times New Roman" pitchFamily="18" charset="0"/>
                <a:cs typeface="Times New Roman" pitchFamily="18" charset="0"/>
              </a:rPr>
              <a:t> and establish trade relations with China and Chile in 1642.</a:t>
            </a:r>
          </a:p>
          <a:p>
            <a:pPr marL="285750" indent="-285750">
              <a:buFont typeface="Arial" pitchFamily="34" charset="0"/>
              <a:buChar char="•"/>
            </a:pPr>
            <a:r>
              <a:rPr lang="en-US" sz="1400" dirty="0" smtClean="0">
                <a:latin typeface="Times New Roman" pitchFamily="18" charset="0"/>
                <a:cs typeface="Times New Roman" pitchFamily="18" charset="0"/>
              </a:rPr>
              <a:t>Discovered the islands of Tasmania, New Zealand (and its violent Maori inhabitants), Tonga, and Fiji</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in 1642</a:t>
            </a:r>
          </a:p>
          <a:p>
            <a:pPr marL="285750" indent="-285750">
              <a:buFont typeface="Arial" pitchFamily="34" charset="0"/>
              <a:buChar char="•"/>
            </a:pPr>
            <a:r>
              <a:rPr lang="en-US" sz="1400" dirty="0" smtClean="0">
                <a:latin typeface="Times New Roman" pitchFamily="18" charset="0"/>
                <a:cs typeface="Times New Roman" pitchFamily="18" charset="0"/>
              </a:rPr>
              <a:t>He did not establish any trade connections.</a:t>
            </a:r>
          </a:p>
          <a:p>
            <a:pPr marL="285750" indent="-285750">
              <a:buFont typeface="Arial" pitchFamily="34" charset="0"/>
              <a:buChar char="•"/>
            </a:pPr>
            <a:r>
              <a:rPr lang="en-US" sz="1400" dirty="0" smtClean="0">
                <a:latin typeface="Times New Roman" pitchFamily="18" charset="0"/>
                <a:cs typeface="Times New Roman" pitchFamily="18" charset="0"/>
              </a:rPr>
              <a:t>Second voyage in 1643 to see if New Guinea and </a:t>
            </a:r>
            <a:r>
              <a:rPr lang="en-US" sz="1400" dirty="0">
                <a:latin typeface="Times New Roman" pitchFamily="18" charset="0"/>
                <a:cs typeface="Times New Roman" pitchFamily="18" charset="0"/>
              </a:rPr>
              <a:t>Terra </a:t>
            </a:r>
            <a:r>
              <a:rPr lang="en-US" sz="1400" dirty="0" err="1">
                <a:latin typeface="Times New Roman" pitchFamily="18" charset="0"/>
                <a:cs typeface="Times New Roman" pitchFamily="18" charset="0"/>
              </a:rPr>
              <a:t>Australis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Incongnita</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were connected.</a:t>
            </a:r>
          </a:p>
          <a:p>
            <a:pPr marL="285750" indent="-285750">
              <a:buFont typeface="Arial" pitchFamily="34" charset="0"/>
              <a:buChar char="•"/>
            </a:pPr>
            <a:r>
              <a:rPr lang="en-US" sz="1400" dirty="0">
                <a:latin typeface="Times New Roman" pitchFamily="18" charset="0"/>
                <a:cs typeface="Times New Roman" pitchFamily="18" charset="0"/>
              </a:rPr>
              <a:t>M</a:t>
            </a:r>
            <a:r>
              <a:rPr lang="en-US" sz="1400" dirty="0" smtClean="0">
                <a:latin typeface="Times New Roman" pitchFamily="18" charset="0"/>
                <a:cs typeface="Times New Roman" pitchFamily="18" charset="0"/>
              </a:rPr>
              <a:t>issed the Torres Strait that divided them and said they were one.</a:t>
            </a:r>
          </a:p>
        </p:txBody>
      </p:sp>
      <p:pic>
        <p:nvPicPr>
          <p:cNvPr id="2051" name="Picture 3"/>
          <p:cNvPicPr>
            <a:picLocks noChangeAspect="1" noChangeArrowheads="1"/>
          </p:cNvPicPr>
          <p:nvPr/>
        </p:nvPicPr>
        <p:blipFill>
          <a:blip r:embed="rId6"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990600" y="4572000"/>
            <a:ext cx="3507486"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clrChange>
              <a:clrFrom>
                <a:srgbClr val="0096FF"/>
              </a:clrFrom>
              <a:clrTo>
                <a:srgbClr val="0096FF">
                  <a:alpha val="0"/>
                </a:srgbClr>
              </a:clrTo>
            </a:clrChange>
            <a:extLst>
              <a:ext uri="{28A0092B-C50C-407E-A947-70E740481C1C}">
                <a14:useLocalDpi xmlns:a14="http://schemas.microsoft.com/office/drawing/2010/main" val="0"/>
              </a:ext>
            </a:extLst>
          </a:blip>
          <a:srcRect/>
          <a:stretch>
            <a:fillRect/>
          </a:stretch>
        </p:blipFill>
        <p:spPr bwMode="auto">
          <a:xfrm>
            <a:off x="30690" y="0"/>
            <a:ext cx="5608110" cy="395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259290" y="3505200"/>
            <a:ext cx="1798110" cy="523220"/>
            <a:chOff x="640290" y="3657600"/>
            <a:chExt cx="1798110" cy="523220"/>
          </a:xfrm>
        </p:grpSpPr>
        <p:sp>
          <p:nvSpPr>
            <p:cNvPr id="8" name="TextBox 7"/>
            <p:cNvSpPr txBox="1"/>
            <p:nvPr/>
          </p:nvSpPr>
          <p:spPr>
            <a:xfrm>
              <a:off x="640290" y="3657600"/>
              <a:ext cx="179811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smtClean="0"/>
                <a:t>1642</a:t>
              </a:r>
            </a:p>
            <a:p>
              <a:r>
                <a:rPr lang="en-US" sz="1400" smtClean="0"/>
                <a:t>1643</a:t>
              </a:r>
              <a:endParaRPr lang="en-US" sz="1400"/>
            </a:p>
          </p:txBody>
        </p:sp>
        <p:cxnSp>
          <p:nvCxnSpPr>
            <p:cNvPr id="10" name="Straight Connector 9"/>
            <p:cNvCxnSpPr/>
            <p:nvPr/>
          </p:nvCxnSpPr>
          <p:spPr>
            <a:xfrm>
              <a:off x="1219200" y="38100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9200" y="4038600"/>
              <a:ext cx="457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05000" y="4038600"/>
              <a:ext cx="4572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601343" y="4295120"/>
            <a:ext cx="2286000" cy="307777"/>
          </a:xfrm>
          <a:prstGeom prst="rect">
            <a:avLst/>
          </a:prstGeom>
          <a:noFill/>
        </p:spPr>
        <p:txBody>
          <a:bodyPr wrap="square" rtlCol="0">
            <a:spAutoFit/>
          </a:bodyPr>
          <a:lstStyle/>
          <a:p>
            <a:pPr algn="ctr"/>
            <a:r>
              <a:rPr lang="en-US" sz="1400" smtClean="0"/>
              <a:t>Tasmania  </a:t>
            </a:r>
            <a:endParaRPr lang="en-US" sz="1400"/>
          </a:p>
        </p:txBody>
      </p:sp>
      <p:sp>
        <p:nvSpPr>
          <p:cNvPr id="22" name="TextBox 21"/>
          <p:cNvSpPr txBox="1"/>
          <p:nvPr/>
        </p:nvSpPr>
        <p:spPr>
          <a:xfrm>
            <a:off x="1540935" y="1930110"/>
            <a:ext cx="1752600" cy="307777"/>
          </a:xfrm>
          <a:prstGeom prst="rect">
            <a:avLst/>
          </a:prstGeom>
          <a:noFill/>
        </p:spPr>
        <p:txBody>
          <a:bodyPr wrap="square" rtlCol="0">
            <a:spAutoFit/>
          </a:bodyPr>
          <a:lstStyle/>
          <a:p>
            <a:r>
              <a:rPr lang="en-US" sz="1400">
                <a:latin typeface="Times New Roman" pitchFamily="18" charset="0"/>
                <a:cs typeface="Times New Roman" pitchFamily="18" charset="0"/>
              </a:rPr>
              <a:t>Tasman's </a:t>
            </a:r>
            <a:r>
              <a:rPr lang="en-US" sz="1400" smtClean="0">
                <a:latin typeface="Times New Roman" pitchFamily="18" charset="0"/>
                <a:cs typeface="Times New Roman" pitchFamily="18" charset="0"/>
              </a:rPr>
              <a:t>Expeditions</a:t>
            </a:r>
            <a:endParaRPr lang="en-US" sz="140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122" name="Picture 2" descr="File:Pavillon royal de la France.sv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7750" y1="34334" x2="17750" y2="34334"/>
                        <a14:foregroundMark x1="81375" y1="28518" x2="81375" y2="28518"/>
                        <a14:backgroundMark x1="41875" y1="33208" x2="41875" y2="33208"/>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6032" y="914400"/>
            <a:ext cx="10293432"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French Exploration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They wanted to increase the size of their empire, making it even larger than England’s.</a:t>
            </a:r>
          </a:p>
          <a:p>
            <a:r>
              <a:rPr lang="en-US" sz="2000" b="1" dirty="0" smtClean="0">
                <a:latin typeface="Times New Roman" pitchFamily="18" charset="0"/>
                <a:cs typeface="Times New Roman" pitchFamily="18" charset="0"/>
              </a:rPr>
              <a:t>As a highly religious country, one of their goals was to spread Christianity.</a:t>
            </a:r>
          </a:p>
          <a:p>
            <a:r>
              <a:rPr lang="en-US" sz="2000" b="1" dirty="0" smtClean="0">
                <a:latin typeface="Times New Roman" pitchFamily="18" charset="0"/>
                <a:cs typeface="Times New Roman" pitchFamily="18" charset="0"/>
              </a:rPr>
              <a:t>They wanted spices and riches, like the ones from the orient, but looked for them in the west instead of the east.</a:t>
            </a:r>
          </a:p>
          <a:p>
            <a:r>
              <a:rPr lang="en-US" sz="2000" b="1" dirty="0" smtClean="0">
                <a:latin typeface="Times New Roman" pitchFamily="18" charset="0"/>
                <a:cs typeface="Times New Roman" pitchFamily="18" charset="0"/>
              </a:rPr>
              <a:t>Fur was very popular in France and in high demand.  They looked for new sources of fur.</a:t>
            </a:r>
          </a:p>
          <a:p>
            <a:r>
              <a:rPr lang="en-US" sz="2000" b="1" dirty="0" smtClean="0">
                <a:latin typeface="Times New Roman" pitchFamily="18" charset="0"/>
                <a:cs typeface="Times New Roman" pitchFamily="18" charset="0"/>
              </a:rPr>
              <a:t>Their explorers are as follows:</a:t>
            </a:r>
          </a:p>
          <a:p>
            <a:pPr lvl="5"/>
            <a:r>
              <a:rPr lang="en-US" b="1" dirty="0" smtClean="0">
                <a:latin typeface="Times New Roman" pitchFamily="18" charset="0"/>
                <a:cs typeface="Times New Roman" pitchFamily="18" charset="0"/>
              </a:rPr>
              <a:t>Father Marquette</a:t>
            </a:r>
          </a:p>
          <a:p>
            <a:pPr lvl="5"/>
            <a:r>
              <a:rPr lang="en-US" b="1" dirty="0" smtClean="0">
                <a:latin typeface="Times New Roman" pitchFamily="18" charset="0"/>
                <a:cs typeface="Times New Roman" pitchFamily="18" charset="0"/>
              </a:rPr>
              <a:t>Louis Joliet</a:t>
            </a:r>
          </a:p>
          <a:p>
            <a:pPr lvl="5"/>
            <a:r>
              <a:rPr lang="en-US" b="1" dirty="0">
                <a:latin typeface="Times New Roman" pitchFamily="18" charset="0"/>
                <a:cs typeface="Times New Roman" pitchFamily="18" charset="0"/>
              </a:rPr>
              <a:t>Samuel de Champlain</a:t>
            </a:r>
          </a:p>
          <a:p>
            <a:pPr marL="2286000" lvl="5" indent="0">
              <a:buNone/>
            </a:pPr>
            <a:endParaRPr lang="en-US" dirty="0" smtClean="0">
              <a:solidFill>
                <a:schemeClr val="bg1"/>
              </a:solidFill>
              <a:latin typeface="Times New Roman" pitchFamily="18" charset="0"/>
              <a:cs typeface="Times New Roman" pitchFamily="18" charset="0"/>
            </a:endParaRPr>
          </a:p>
          <a:p>
            <a:pPr lvl="5"/>
            <a:endParaRPr lang="en-US"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02299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14400"/>
          </a:xfrm>
        </p:spPr>
        <p:txBody>
          <a:bodyPr>
            <a:normAutofit/>
          </a:bodyPr>
          <a:lstStyle/>
          <a:p>
            <a:r>
              <a:rPr lang="en-US" sz="2800" dirty="0" smtClean="0">
                <a:latin typeface="Times New Roman" pitchFamily="18" charset="0"/>
                <a:cs typeface="Times New Roman" pitchFamily="18" charset="0"/>
              </a:rPr>
              <a:t>Reasons for Exploration</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6845300" y="1206499"/>
            <a:ext cx="1600200" cy="1752601"/>
          </a:xfrm>
        </p:spPr>
        <p:txBody>
          <a:bodyPr>
            <a:noAutofit/>
          </a:bodyPr>
          <a:lstStyle/>
          <a:p>
            <a:r>
              <a:rPr lang="en-US" sz="300" dirty="0" smtClean="0">
                <a:latin typeface="Times New Roman" pitchFamily="18" charset="0"/>
                <a:cs typeface="Times New Roman" pitchFamily="18" charset="0"/>
              </a:rPr>
              <a:t>The purpose of the age of exploration was to find new natural resources for use by Europe’s nations and increase their supplies of wealth (gold and silver).</a:t>
            </a:r>
          </a:p>
          <a:p>
            <a:r>
              <a:rPr lang="en-US" sz="300" dirty="0" smtClean="0">
                <a:latin typeface="Times New Roman" pitchFamily="18" charset="0"/>
                <a:cs typeface="Times New Roman" pitchFamily="18" charset="0"/>
              </a:rPr>
              <a:t>Natural resources were mainly brought back to the home countries from foreign colonies. </a:t>
            </a:r>
          </a:p>
          <a:p>
            <a:r>
              <a:rPr lang="en-US" sz="300" dirty="0" smtClean="0">
                <a:latin typeface="Times New Roman" pitchFamily="18" charset="0"/>
                <a:cs typeface="Times New Roman" pitchFamily="18" charset="0"/>
              </a:rPr>
              <a:t>Another goal of this time period was to spread the Christian faith.</a:t>
            </a:r>
          </a:p>
          <a:p>
            <a:r>
              <a:rPr lang="en-US" sz="300" dirty="0" smtClean="0">
                <a:latin typeface="Times New Roman" pitchFamily="18" charset="0"/>
                <a:cs typeface="Times New Roman" pitchFamily="18" charset="0"/>
              </a:rPr>
              <a:t>Mercantilism was the main policy used during this time and is as follows –the idea that there is a defined amount of wealth in the world and a country should gain as much as they can at the expense of other countries. This can be done by increasing exports and decreasing imports as well as having the government regulating commerce.</a:t>
            </a:r>
            <a:endParaRPr lang="en-US" sz="300" dirty="0">
              <a:latin typeface="Times New Roman" pitchFamily="18" charset="0"/>
              <a:cs typeface="Times New Roman" pitchFamily="18" charset="0"/>
            </a:endParaRPr>
          </a:p>
        </p:txBody>
      </p:sp>
      <p:sp>
        <p:nvSpPr>
          <p:cNvPr id="5" name="TextBox 4"/>
          <p:cNvSpPr txBox="1"/>
          <p:nvPr/>
        </p:nvSpPr>
        <p:spPr>
          <a:xfrm>
            <a:off x="1143000" y="4941585"/>
            <a:ext cx="1143000" cy="784830"/>
          </a:xfrm>
          <a:prstGeom prst="rect">
            <a:avLst/>
          </a:prstGeom>
          <a:noFill/>
        </p:spPr>
        <p:txBody>
          <a:bodyPr wrap="square" rtlCol="0">
            <a:spAutoFit/>
          </a:bodyPr>
          <a:lstStyle/>
          <a:p>
            <a:pPr marL="285750" indent="-285750">
              <a:buFont typeface="Arial" pitchFamily="34" charset="0"/>
              <a:buChar char="•"/>
            </a:pPr>
            <a:r>
              <a:rPr lang="en-US" sz="500" dirty="0" smtClean="0">
                <a:latin typeface="Times New Roman" pitchFamily="18" charset="0"/>
                <a:cs typeface="Times New Roman" pitchFamily="18" charset="0"/>
              </a:rPr>
              <a:t>Find natural resources for u at home</a:t>
            </a:r>
          </a:p>
          <a:p>
            <a:pPr marL="285750" indent="-285750">
              <a:buFont typeface="Arial" pitchFamily="34" charset="0"/>
              <a:buChar char="•"/>
            </a:pPr>
            <a:r>
              <a:rPr lang="en-US" sz="500" dirty="0" smtClean="0">
                <a:latin typeface="Times New Roman" pitchFamily="18" charset="0"/>
                <a:cs typeface="Times New Roman" pitchFamily="18" charset="0"/>
              </a:rPr>
              <a:t>Procure new sources of gold and silver</a:t>
            </a:r>
          </a:p>
          <a:p>
            <a:pPr marL="285750" indent="-285750">
              <a:buFont typeface="Arial" pitchFamily="34" charset="0"/>
              <a:buChar char="•"/>
            </a:pPr>
            <a:r>
              <a:rPr lang="en-US" sz="500" dirty="0">
                <a:latin typeface="Times New Roman" pitchFamily="18" charset="0"/>
                <a:cs typeface="Times New Roman" pitchFamily="18" charset="0"/>
              </a:rPr>
              <a:t>S</a:t>
            </a:r>
            <a:r>
              <a:rPr lang="en-US" sz="500" dirty="0" smtClean="0">
                <a:latin typeface="Times New Roman" pitchFamily="18" charset="0"/>
                <a:cs typeface="Times New Roman" pitchFamily="18" charset="0"/>
              </a:rPr>
              <a:t>pread the Christian faith</a:t>
            </a:r>
          </a:p>
          <a:p>
            <a:pPr marL="285750" indent="-285750">
              <a:buFont typeface="Arial" pitchFamily="34" charset="0"/>
              <a:buChar char="•"/>
            </a:pPr>
            <a:r>
              <a:rPr lang="en-US" sz="500" dirty="0" smtClean="0">
                <a:latin typeface="Times New Roman" pitchFamily="18" charset="0"/>
                <a:cs typeface="Times New Roman" pitchFamily="18" charset="0"/>
              </a:rPr>
              <a:t>Bypass the Ottoman Empire’s control on the spice trade from the Orient</a:t>
            </a:r>
            <a:endParaRPr lang="en-US" sz="500" dirty="0">
              <a:latin typeface="Times New Roman" pitchFamily="18" charset="0"/>
              <a:cs typeface="Times New Roman" pitchFamily="18" charset="0"/>
            </a:endParaRPr>
          </a:p>
        </p:txBody>
      </p:sp>
      <p:sp>
        <p:nvSpPr>
          <p:cNvPr id="4" name="TextBox 3"/>
          <p:cNvSpPr txBox="1"/>
          <p:nvPr/>
        </p:nvSpPr>
        <p:spPr>
          <a:xfrm>
            <a:off x="825499" y="1447800"/>
            <a:ext cx="5124450" cy="1384995"/>
          </a:xfrm>
          <a:prstGeom prst="rect">
            <a:avLst/>
          </a:prstGeom>
          <a:noFill/>
        </p:spPr>
        <p:txBody>
          <a:bodyPr wrap="square" rtlCol="0">
            <a:spAutoFit/>
          </a:bodyPr>
          <a:lstStyle/>
          <a:p>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M</a:t>
            </a:r>
            <a:r>
              <a:rPr lang="en-US" sz="1400" dirty="0" smtClean="0">
                <a:latin typeface="Times New Roman" pitchFamily="18" charset="0"/>
                <a:cs typeface="Times New Roman" pitchFamily="18" charset="0"/>
              </a:rPr>
              <a:t>ain </a:t>
            </a:r>
            <a:r>
              <a:rPr lang="en-US" sz="1400" dirty="0">
                <a:latin typeface="Times New Roman" pitchFamily="18" charset="0"/>
                <a:cs typeface="Times New Roman" pitchFamily="18" charset="0"/>
              </a:rPr>
              <a:t>R</a:t>
            </a:r>
            <a:r>
              <a:rPr lang="en-US" sz="1400" dirty="0" smtClean="0">
                <a:latin typeface="Times New Roman" pitchFamily="18" charset="0"/>
                <a:cs typeface="Times New Roman" pitchFamily="18" charset="0"/>
              </a:rPr>
              <a:t>easons </a:t>
            </a:r>
            <a:r>
              <a:rPr lang="en-US" sz="1400" dirty="0">
                <a:latin typeface="Times New Roman" pitchFamily="18" charset="0"/>
                <a:cs typeface="Times New Roman" pitchFamily="18" charset="0"/>
              </a:rPr>
              <a:t>C</a:t>
            </a:r>
            <a:r>
              <a:rPr lang="en-US" sz="1400" dirty="0" smtClean="0">
                <a:latin typeface="Times New Roman" pitchFamily="18" charset="0"/>
                <a:cs typeface="Times New Roman" pitchFamily="18" charset="0"/>
              </a:rPr>
              <a:t>ountries Explored:</a:t>
            </a:r>
          </a:p>
          <a:p>
            <a:pPr marL="742950" lvl="1" indent="-285750">
              <a:buFont typeface="Arial" pitchFamily="34" charset="0"/>
              <a:buChar char="•"/>
            </a:pPr>
            <a:r>
              <a:rPr lang="en-US" sz="1400" dirty="0" smtClean="0">
                <a:latin typeface="Times New Roman" pitchFamily="18" charset="0"/>
                <a:cs typeface="Times New Roman" pitchFamily="18" charset="0"/>
              </a:rPr>
              <a:t>Economic- to gain wealth for themselves (bullion)</a:t>
            </a:r>
          </a:p>
          <a:p>
            <a:pPr marL="742950" lvl="1" indent="-285750">
              <a:buFont typeface="Arial" pitchFamily="34" charset="0"/>
              <a:buChar char="•"/>
            </a:pPr>
            <a:r>
              <a:rPr lang="en-US" sz="1400" dirty="0" smtClean="0">
                <a:latin typeface="Times New Roman" pitchFamily="18" charset="0"/>
                <a:cs typeface="Times New Roman" pitchFamily="18" charset="0"/>
              </a:rPr>
              <a:t>Political-imperialism</a:t>
            </a:r>
          </a:p>
          <a:p>
            <a:pPr marL="742950" lvl="1" indent="-285750">
              <a:buFont typeface="Arial" pitchFamily="34" charset="0"/>
              <a:buChar char="•"/>
            </a:pPr>
            <a:r>
              <a:rPr lang="en-US" sz="1400" dirty="0" smtClean="0">
                <a:latin typeface="Times New Roman" pitchFamily="18" charset="0"/>
                <a:cs typeface="Times New Roman" pitchFamily="18" charset="0"/>
              </a:rPr>
              <a:t>Religious- to spread Christianity, like the Crusades</a:t>
            </a:r>
          </a:p>
          <a:p>
            <a:pPr marL="742950" lvl="1" indent="-285750">
              <a:buFont typeface="Arial" pitchFamily="34" charset="0"/>
              <a:buChar char="•"/>
            </a:pPr>
            <a:r>
              <a:rPr lang="en-US" sz="1400" dirty="0" smtClean="0">
                <a:latin typeface="Times New Roman" pitchFamily="18" charset="0"/>
                <a:cs typeface="Times New Roman" pitchFamily="18" charset="0"/>
              </a:rPr>
              <a:t>To gain a trade monopoly in Asia</a:t>
            </a:r>
          </a:p>
          <a:p>
            <a:pPr marL="742950" lvl="1" indent="-285750">
              <a:buFont typeface="Arial" pitchFamily="34" charset="0"/>
              <a:buChar char="•"/>
            </a:pPr>
            <a:r>
              <a:rPr lang="en-US" sz="1400" dirty="0" smtClean="0">
                <a:latin typeface="Times New Roman" pitchFamily="18" charset="0"/>
                <a:cs typeface="Times New Roman" pitchFamily="18" charset="0"/>
              </a:rPr>
              <a:t>Myths of treasure </a:t>
            </a:r>
            <a:endParaRPr lang="en-US" sz="1400" dirty="0">
              <a:latin typeface="Times New Roman" pitchFamily="18" charset="0"/>
              <a:cs typeface="Times New Roman" pitchFamily="18" charset="0"/>
            </a:endParaRPr>
          </a:p>
        </p:txBody>
      </p:sp>
      <p:sp>
        <p:nvSpPr>
          <p:cNvPr id="6" name="TextBox 5"/>
          <p:cNvSpPr txBox="1"/>
          <p:nvPr/>
        </p:nvSpPr>
        <p:spPr>
          <a:xfrm>
            <a:off x="2476500" y="4379893"/>
            <a:ext cx="4191000" cy="954107"/>
          </a:xfrm>
          <a:prstGeom prst="rect">
            <a:avLst/>
          </a:prstGeom>
          <a:noFill/>
        </p:spPr>
        <p:txBody>
          <a:bodyPr wrap="square" rtlCol="0">
            <a:spAutoFit/>
          </a:bodyPr>
          <a:lstStyle/>
          <a:p>
            <a:r>
              <a:rPr lang="en-US" sz="1400" dirty="0" smtClean="0">
                <a:latin typeface="Times New Roman" pitchFamily="18" charset="0"/>
                <a:cs typeface="Times New Roman" pitchFamily="18" charset="0"/>
              </a:rPr>
              <a:t>Explorations Financed by:</a:t>
            </a:r>
          </a:p>
          <a:p>
            <a:pPr marL="742950" lvl="1" indent="-285750">
              <a:buFont typeface="Arial" pitchFamily="34" charset="0"/>
              <a:buChar char="•"/>
            </a:pPr>
            <a:r>
              <a:rPr lang="en-US" sz="1400" dirty="0" smtClean="0">
                <a:latin typeface="Times New Roman" pitchFamily="18" charset="0"/>
                <a:cs typeface="Times New Roman" pitchFamily="18" charset="0"/>
              </a:rPr>
              <a:t>King or man of high status</a:t>
            </a:r>
          </a:p>
          <a:p>
            <a:pPr marL="742950" lvl="1" indent="-285750">
              <a:buFont typeface="Arial" pitchFamily="34" charset="0"/>
              <a:buChar char="•"/>
            </a:pPr>
            <a:r>
              <a:rPr lang="en-US" sz="1400" dirty="0" smtClean="0">
                <a:latin typeface="Times New Roman" pitchFamily="18" charset="0"/>
                <a:cs typeface="Times New Roman" pitchFamily="18" charset="0"/>
              </a:rPr>
              <a:t>Merchants</a:t>
            </a:r>
          </a:p>
          <a:p>
            <a:pPr marL="742950" lvl="1" indent="-285750">
              <a:buFont typeface="Arial" pitchFamily="34" charset="0"/>
              <a:buChar char="•"/>
            </a:pPr>
            <a:r>
              <a:rPr lang="en-US" sz="1400" dirty="0" err="1" smtClean="0">
                <a:latin typeface="Times New Roman" pitchFamily="18" charset="0"/>
                <a:cs typeface="Times New Roman" pitchFamily="18" charset="0"/>
              </a:rPr>
              <a:t>Investers</a:t>
            </a:r>
            <a:endParaRPr lang="en-US" sz="1400" dirty="0">
              <a:latin typeface="Times New Roman" pitchFamily="18" charset="0"/>
              <a:cs typeface="Times New Roman" pitchFamily="18" charset="0"/>
            </a:endParaRPr>
          </a:p>
        </p:txBody>
      </p:sp>
      <p:sp>
        <p:nvSpPr>
          <p:cNvPr id="7" name="TextBox 6"/>
          <p:cNvSpPr txBox="1"/>
          <p:nvPr/>
        </p:nvSpPr>
        <p:spPr>
          <a:xfrm>
            <a:off x="685800" y="2971800"/>
            <a:ext cx="7772400" cy="1169551"/>
          </a:xfrm>
          <a:prstGeom prst="rect">
            <a:avLst/>
          </a:prstGeom>
          <a:noFill/>
        </p:spPr>
        <p:txBody>
          <a:bodyPr wrap="square" rtlCol="0">
            <a:spAutoFit/>
          </a:bodyPr>
          <a:lstStyle/>
          <a:p>
            <a:r>
              <a:rPr lang="en-US" sz="1400" dirty="0" smtClean="0">
                <a:latin typeface="Times New Roman" pitchFamily="18" charset="0"/>
                <a:cs typeface="Times New Roman" pitchFamily="18" charset="0"/>
              </a:rPr>
              <a:t>Why Explorers Went:</a:t>
            </a:r>
          </a:p>
          <a:p>
            <a:pPr marL="742950" lvl="1" indent="-285750">
              <a:buFont typeface="Arial" pitchFamily="34" charset="0"/>
              <a:buChar char="•"/>
            </a:pPr>
            <a:r>
              <a:rPr lang="en-US" sz="1400" dirty="0" smtClean="0">
                <a:latin typeface="Times New Roman" pitchFamily="18" charset="0"/>
                <a:cs typeface="Times New Roman" pitchFamily="18" charset="0"/>
              </a:rPr>
              <a:t>Wealth- promise of payment from their discoveries as well as myths of foreign wealth</a:t>
            </a:r>
          </a:p>
          <a:p>
            <a:pPr marL="742950" lvl="1" indent="-285750">
              <a:buFont typeface="Arial" pitchFamily="34" charset="0"/>
              <a:buChar char="•"/>
            </a:pPr>
            <a:r>
              <a:rPr lang="en-US" sz="1400" dirty="0" smtClean="0">
                <a:latin typeface="Times New Roman" pitchFamily="18" charset="0"/>
                <a:cs typeface="Times New Roman" pitchFamily="18" charset="0"/>
              </a:rPr>
              <a:t>Family- some rights of payment extended to decedents</a:t>
            </a:r>
          </a:p>
          <a:p>
            <a:pPr marL="742950" lvl="1" indent="-285750">
              <a:buFont typeface="Arial" pitchFamily="34" charset="0"/>
              <a:buChar char="•"/>
            </a:pPr>
            <a:r>
              <a:rPr lang="en-US" sz="1400" dirty="0" smtClean="0">
                <a:latin typeface="Times New Roman" pitchFamily="18" charset="0"/>
                <a:cs typeface="Times New Roman" pitchFamily="18" charset="0"/>
              </a:rPr>
              <a:t>Titles- given as rewards: could move up a family’s social status</a:t>
            </a:r>
          </a:p>
          <a:p>
            <a:pPr marL="742950" lvl="1" indent="-285750">
              <a:buFont typeface="Arial" pitchFamily="34" charset="0"/>
              <a:buChar char="•"/>
            </a:pPr>
            <a:r>
              <a:rPr lang="en-US" sz="1400" dirty="0" smtClean="0">
                <a:latin typeface="Times New Roman" pitchFamily="18" charset="0"/>
                <a:cs typeface="Times New Roman" pitchFamily="18" charset="0"/>
              </a:rPr>
              <a:t>Learn more about foreign lands</a:t>
            </a:r>
            <a:endParaRPr lang="en-US"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clrChange>
              <a:clrFrom>
                <a:srgbClr val="010101"/>
              </a:clrFrom>
              <a:clrTo>
                <a:srgbClr val="010101">
                  <a:alpha val="0"/>
                </a:srgbClr>
              </a:clrTo>
            </a:clrChange>
            <a:extLst>
              <a:ext uri="{28A0092B-C50C-407E-A947-70E740481C1C}">
                <a14:useLocalDpi xmlns:a14="http://schemas.microsoft.com/office/drawing/2010/main" val="0"/>
              </a:ext>
            </a:extLst>
          </a:blip>
          <a:srcRect l="3368" t="5970" r="51874" b="4606"/>
          <a:stretch/>
        </p:blipFill>
        <p:spPr bwMode="auto">
          <a:xfrm>
            <a:off x="1454149" y="4839501"/>
            <a:ext cx="1212851" cy="127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clrChange>
              <a:clrFrom>
                <a:srgbClr val="010101"/>
              </a:clrFrom>
              <a:clrTo>
                <a:srgbClr val="010101">
                  <a:alpha val="0"/>
                </a:srgbClr>
              </a:clrTo>
            </a:clrChange>
            <a:extLst>
              <a:ext uri="{28A0092B-C50C-407E-A947-70E740481C1C}">
                <a14:useLocalDpi xmlns:a14="http://schemas.microsoft.com/office/drawing/2010/main" val="0"/>
              </a:ext>
            </a:extLst>
          </a:blip>
          <a:srcRect l="51976" t="8182" r="3501" b="7373"/>
          <a:stretch/>
        </p:blipFill>
        <p:spPr bwMode="auto">
          <a:xfrm>
            <a:off x="825499" y="4495800"/>
            <a:ext cx="12065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800" y="6234211"/>
            <a:ext cx="2247900" cy="307777"/>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Spanish Bullion</a:t>
            </a:r>
            <a:endParaRPr lang="en-US" sz="14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257" y="1038305"/>
            <a:ext cx="2300287" cy="1722995"/>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553200" y="2743200"/>
            <a:ext cx="2438400" cy="307777"/>
          </a:xfrm>
          <a:prstGeom prst="rect">
            <a:avLst/>
          </a:prstGeom>
          <a:noFill/>
        </p:spPr>
        <p:txBody>
          <a:bodyPr wrap="square" rtlCol="0">
            <a:spAutoFit/>
          </a:bodyPr>
          <a:lstStyle/>
          <a:p>
            <a:pPr algn="ctr"/>
            <a:r>
              <a:rPr lang="en-US" sz="1400" dirty="0" err="1" smtClean="0">
                <a:latin typeface="Times New Roman" pitchFamily="18" charset="0"/>
                <a:cs typeface="Times New Roman" pitchFamily="18" charset="0"/>
              </a:rPr>
              <a:t>Nao</a:t>
            </a:r>
            <a:r>
              <a:rPr lang="en-US" sz="1400" dirty="0" smtClean="0">
                <a:latin typeface="Times New Roman" pitchFamily="18" charset="0"/>
                <a:cs typeface="Times New Roman" pitchFamily="18" charset="0"/>
              </a:rPr>
              <a:t> (exploration vessel)</a:t>
            </a:r>
            <a:endParaRPr lang="en-US" sz="14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06362"/>
            <a:ext cx="2129970" cy="655638"/>
          </a:xfrm>
        </p:spPr>
        <p:txBody>
          <a:bodyPr>
            <a:noAutofit/>
          </a:bodyPr>
          <a:lstStyle/>
          <a:p>
            <a:r>
              <a:rPr lang="en-US" sz="2800" dirty="0">
                <a:latin typeface="Times New Roman" pitchFamily="18" charset="0"/>
                <a:cs typeface="Times New Roman" pitchFamily="18" charset="0"/>
              </a:rPr>
              <a:t>Father </a:t>
            </a:r>
            <a:r>
              <a:rPr lang="en-US" sz="2800" dirty="0" smtClean="0">
                <a:latin typeface="Times New Roman" pitchFamily="18" charset="0"/>
                <a:cs typeface="Times New Roman" pitchFamily="18" charset="0"/>
              </a:rPr>
              <a:t>Marquette</a:t>
            </a:r>
            <a:endParaRPr lang="en-US" sz="2800" dirty="0">
              <a:latin typeface="Times New Roman" pitchFamily="18" charset="0"/>
              <a:cs typeface="Times New Roman" pitchFamily="18" charset="0"/>
            </a:endParaRPr>
          </a:p>
        </p:txBody>
      </p:sp>
      <p:sp>
        <p:nvSpPr>
          <p:cNvPr id="4" name="TextBox 3"/>
          <p:cNvSpPr txBox="1"/>
          <p:nvPr/>
        </p:nvSpPr>
        <p:spPr>
          <a:xfrm>
            <a:off x="1981199" y="152400"/>
            <a:ext cx="2362201"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Louis Joliet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406"/>
          <a:stretch/>
        </p:blipFill>
        <p:spPr bwMode="auto">
          <a:xfrm>
            <a:off x="2133599" y="990600"/>
            <a:ext cx="1905000" cy="22159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254" r="29048" b="15631"/>
          <a:stretch/>
        </p:blipFill>
        <p:spPr bwMode="auto">
          <a:xfrm>
            <a:off x="152399" y="990600"/>
            <a:ext cx="1812471" cy="2209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81000" y="3504962"/>
            <a:ext cx="3181352" cy="2677656"/>
          </a:xfrm>
          <a:prstGeom prst="rect">
            <a:avLst/>
          </a:prstGeom>
          <a:noFill/>
        </p:spPr>
        <p:txBody>
          <a:bodyPr wrap="square" rtlCol="0">
            <a:spAutoFit/>
          </a:bodyPr>
          <a:lstStyle/>
          <a:p>
            <a:r>
              <a:rPr lang="en-US" sz="1400" dirty="0" smtClean="0">
                <a:latin typeface="Times New Roman" pitchFamily="18" charset="0"/>
                <a:cs typeface="Times New Roman" pitchFamily="18" charset="0"/>
              </a:rPr>
              <a:t>French (Marquette) and Canadian (Joliet) explorers.</a:t>
            </a:r>
          </a:p>
          <a:p>
            <a:pPr marL="285750" indent="-285750">
              <a:buFont typeface="Arial" pitchFamily="34" charset="0"/>
              <a:buChar char="•"/>
            </a:pPr>
            <a:r>
              <a:rPr lang="en-US" sz="1400" dirty="0" smtClean="0">
                <a:latin typeface="Times New Roman" pitchFamily="18" charset="0"/>
                <a:cs typeface="Times New Roman" pitchFamily="18" charset="0"/>
              </a:rPr>
              <a:t>Father Marquette was a Jesuit priest.</a:t>
            </a:r>
          </a:p>
          <a:p>
            <a:pPr marL="285750" indent="-285750">
              <a:buFont typeface="Arial" pitchFamily="34" charset="0"/>
              <a:buChar char="•"/>
            </a:pPr>
            <a:r>
              <a:rPr lang="en-US" sz="1400" dirty="0" smtClean="0">
                <a:latin typeface="Times New Roman" pitchFamily="18" charset="0"/>
                <a:cs typeface="Times New Roman" pitchFamily="18" charset="0"/>
              </a:rPr>
              <a:t>They discovered the Mississippi River in 1673, hoping to find a river connecting the Pacific and Atlantic Oceans.</a:t>
            </a:r>
          </a:p>
          <a:p>
            <a:pPr marL="285750" indent="-285750">
              <a:buFont typeface="Arial" pitchFamily="34" charset="0"/>
              <a:buChar char="•"/>
            </a:pPr>
            <a:r>
              <a:rPr lang="en-US" sz="1400" dirty="0" smtClean="0">
                <a:latin typeface="Times New Roman" pitchFamily="18" charset="0"/>
                <a:cs typeface="Times New Roman" pitchFamily="18" charset="0"/>
              </a:rPr>
              <a:t>Father Marquette also made it his goal to convert the native </a:t>
            </a:r>
            <a:r>
              <a:rPr lang="en-US" sz="1400" dirty="0" err="1" smtClean="0">
                <a:latin typeface="Times New Roman" pitchFamily="18" charset="0"/>
                <a:cs typeface="Times New Roman" pitchFamily="18" charset="0"/>
              </a:rPr>
              <a:t>indians</a:t>
            </a:r>
            <a:r>
              <a:rPr lang="en-US" sz="1400" dirty="0" smtClean="0">
                <a:latin typeface="Times New Roman" pitchFamily="18" charset="0"/>
                <a:cs typeface="Times New Roman" pitchFamily="18" charset="0"/>
              </a:rPr>
              <a:t> to Christianity.</a:t>
            </a:r>
          </a:p>
          <a:p>
            <a:pPr marL="285750" indent="-285750">
              <a:buFont typeface="Arial" pitchFamily="34" charset="0"/>
              <a:buChar char="•"/>
            </a:pPr>
            <a:r>
              <a:rPr lang="en-US" sz="1400" dirty="0" smtClean="0">
                <a:latin typeface="Times New Roman" pitchFamily="18" charset="0"/>
                <a:cs typeface="Times New Roman" pitchFamily="18" charset="0"/>
              </a:rPr>
              <a:t>Marquette started a colony in Illinois that later became Chicago in 1674.</a:t>
            </a:r>
            <a:endParaRPr lang="en-US" sz="1400" dirty="0">
              <a:latin typeface="Times New Roman" pitchFamily="18" charset="0"/>
              <a:cs typeface="Times New Roman" pitchFamily="18" charset="0"/>
            </a:endParaRPr>
          </a:p>
        </p:txBody>
      </p:sp>
      <p:sp>
        <p:nvSpPr>
          <p:cNvPr id="7" name="TextBox 6"/>
          <p:cNvSpPr txBox="1"/>
          <p:nvPr/>
        </p:nvSpPr>
        <p:spPr>
          <a:xfrm>
            <a:off x="1828799" y="152400"/>
            <a:ext cx="571500" cy="523220"/>
          </a:xfrm>
          <a:prstGeom prst="rect">
            <a:avLst/>
          </a:prstGeom>
          <a:noFill/>
        </p:spPr>
        <p:txBody>
          <a:bodyPr wrap="square" rtlCol="0">
            <a:spAutoFit/>
          </a:bodyPr>
          <a:lstStyle/>
          <a:p>
            <a:r>
              <a:rPr lang="en-US" sz="2800" dirty="0">
                <a:latin typeface="Times New Roman" pitchFamily="18" charset="0"/>
                <a:cs typeface="Times New Roman" pitchFamily="18" charset="0"/>
              </a:rPr>
              <a:t>&amp;</a:t>
            </a:r>
            <a:endParaRPr lang="en-US" sz="2800" dirty="0"/>
          </a:p>
        </p:txBody>
      </p:sp>
      <p:sp>
        <p:nvSpPr>
          <p:cNvPr id="8" name="TextBox 7"/>
          <p:cNvSpPr txBox="1"/>
          <p:nvPr/>
        </p:nvSpPr>
        <p:spPr>
          <a:xfrm>
            <a:off x="5715000" y="134257"/>
            <a:ext cx="365760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Samuel de Champlain</a:t>
            </a:r>
          </a:p>
        </p:txBody>
      </p:sp>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17" t="3576" r="16657" b="8436"/>
          <a:stretch/>
        </p:blipFill>
        <p:spPr bwMode="auto">
          <a:xfrm>
            <a:off x="6553200" y="864545"/>
            <a:ext cx="1824699" cy="23358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6172200" y="3720405"/>
            <a:ext cx="2895600" cy="1815882"/>
          </a:xfrm>
          <a:prstGeom prst="rect">
            <a:avLst/>
          </a:prstGeom>
          <a:noFill/>
        </p:spPr>
        <p:txBody>
          <a:bodyPr wrap="square" rtlCol="0">
            <a:spAutoFit/>
          </a:bodyPr>
          <a:lstStyle/>
          <a:p>
            <a:pPr marL="285750" indent="-285750">
              <a:buFont typeface="Arial" pitchFamily="34" charset="0"/>
              <a:buChar char="•"/>
            </a:pPr>
            <a:r>
              <a:rPr lang="en-US" sz="1400" dirty="0" smtClean="0">
                <a:latin typeface="Times New Roman" pitchFamily="18" charset="0"/>
                <a:cs typeface="Times New Roman" pitchFamily="18" charset="0"/>
              </a:rPr>
              <a:t>French explorer.</a:t>
            </a:r>
          </a:p>
          <a:p>
            <a:pPr marL="285750" indent="-285750">
              <a:buFont typeface="Arial" pitchFamily="34" charset="0"/>
              <a:buChar char="•"/>
            </a:pPr>
            <a:r>
              <a:rPr lang="en-US" sz="1400" dirty="0" smtClean="0">
                <a:latin typeface="Times New Roman" pitchFamily="18" charset="0"/>
                <a:cs typeface="Times New Roman" pitchFamily="18" charset="0"/>
              </a:rPr>
              <a:t>Sailed and Recorded most of Nova Scotia in 1604-07.</a:t>
            </a:r>
          </a:p>
          <a:p>
            <a:pPr marL="285750" indent="-285750">
              <a:buFont typeface="Arial" pitchFamily="34" charset="0"/>
              <a:buChar char="•"/>
            </a:pPr>
            <a:r>
              <a:rPr lang="en-US" sz="1400" dirty="0" smtClean="0">
                <a:latin typeface="Times New Roman" pitchFamily="18" charset="0"/>
                <a:cs typeface="Times New Roman" pitchFamily="18" charset="0"/>
              </a:rPr>
              <a:t>Established a fur trading center in Quebec in 1608.</a:t>
            </a:r>
          </a:p>
          <a:p>
            <a:pPr marL="285750" indent="-285750">
              <a:buFont typeface="Arial" pitchFamily="34" charset="0"/>
              <a:buChar char="•"/>
            </a:pPr>
            <a:r>
              <a:rPr lang="en-US" sz="1400" dirty="0" smtClean="0">
                <a:latin typeface="Times New Roman" pitchFamily="18" charset="0"/>
                <a:cs typeface="Times New Roman" pitchFamily="18" charset="0"/>
              </a:rPr>
              <a:t>Explored the Great Lakes and Discovered Lake Champlain in 1609.</a:t>
            </a:r>
            <a:endParaRPr lang="en-US" sz="1400" dirty="0">
              <a:latin typeface="Times New Roman" pitchFamily="18" charset="0"/>
              <a:cs typeface="Times New Roman" pitchFamily="18" charset="0"/>
            </a:endParaRPr>
          </a:p>
        </p:txBody>
      </p:sp>
      <p:sp>
        <p:nvSpPr>
          <p:cNvPr id="10" name="TextBox 9"/>
          <p:cNvSpPr txBox="1"/>
          <p:nvPr/>
        </p:nvSpPr>
        <p:spPr>
          <a:xfrm>
            <a:off x="2666999" y="3273623"/>
            <a:ext cx="1638300" cy="307777"/>
          </a:xfrm>
          <a:prstGeom prst="rect">
            <a:avLst/>
          </a:prstGeom>
          <a:noFill/>
        </p:spPr>
        <p:txBody>
          <a:bodyPr wrap="square" rtlCol="0">
            <a:spAutoFit/>
          </a:bodyPr>
          <a:lstStyle/>
          <a:p>
            <a:r>
              <a:rPr lang="en-US" sz="1400" dirty="0">
                <a:latin typeface="Times New Roman" pitchFamily="18" charset="0"/>
                <a:cs typeface="Times New Roman" pitchFamily="18" charset="0"/>
              </a:rPr>
              <a:t>(1645 - 1700</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11" name="TextBox 10"/>
          <p:cNvSpPr txBox="1"/>
          <p:nvPr/>
        </p:nvSpPr>
        <p:spPr>
          <a:xfrm>
            <a:off x="449034" y="3276600"/>
            <a:ext cx="12192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(1637 </a:t>
            </a:r>
            <a:r>
              <a:rPr lang="en-US" sz="1400" dirty="0">
                <a:latin typeface="Times New Roman" pitchFamily="18" charset="0"/>
                <a:cs typeface="Times New Roman" pitchFamily="18" charset="0"/>
              </a:rPr>
              <a:t>– 1675) </a:t>
            </a:r>
          </a:p>
        </p:txBody>
      </p:sp>
      <p:sp>
        <p:nvSpPr>
          <p:cNvPr id="12" name="TextBox 11"/>
          <p:cNvSpPr txBox="1"/>
          <p:nvPr/>
        </p:nvSpPr>
        <p:spPr>
          <a:xfrm>
            <a:off x="6934200" y="3276600"/>
            <a:ext cx="12192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(1567-1635)</a:t>
            </a:r>
            <a:endParaRPr lang="en-US" sz="1400" dirty="0">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3563391"/>
            <a:ext cx="2753012" cy="31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629400" y="5943600"/>
            <a:ext cx="22860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Marquette, Joliet, and Champlain’s Routes</a:t>
            </a:r>
            <a:endParaRPr lang="en-US" sz="1400" dirty="0">
              <a:latin typeface="Times New Roman" pitchFamily="18" charset="0"/>
              <a:cs typeface="Times New Roman" pitchFamily="18" charset="0"/>
            </a:endParaRPr>
          </a:p>
        </p:txBody>
      </p:sp>
      <p:cxnSp>
        <p:nvCxnSpPr>
          <p:cNvPr id="15" name="Straight Arrow Connector 14"/>
          <p:cNvCxnSpPr/>
          <p:nvPr/>
        </p:nvCxnSpPr>
        <p:spPr>
          <a:xfrm flipH="1">
            <a:off x="6400800" y="6172200"/>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4162" y="705862"/>
            <a:ext cx="19050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67200" y="3048000"/>
            <a:ext cx="20574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Marquette and Joliet Exploring the Mississippi</a:t>
            </a:r>
            <a:endParaRPr lang="en-US" sz="1400" dirty="0">
              <a:latin typeface="Times New Roman" pitchFamily="18" charset="0"/>
              <a:cs typeface="Times New Roman" pitchFamily="18" charset="0"/>
            </a:endParaRPr>
          </a:p>
        </p:txBody>
      </p:sp>
      <p:cxnSp>
        <p:nvCxnSpPr>
          <p:cNvPr id="22" name="Straight Arrow Connector 21"/>
          <p:cNvCxnSpPr/>
          <p:nvPr/>
        </p:nvCxnSpPr>
        <p:spPr>
          <a:xfrm flipV="1">
            <a:off x="5240942" y="2819400"/>
            <a:ext cx="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1264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3200400" cy="533400"/>
          </a:xfrm>
        </p:spPr>
        <p:txBody>
          <a:bodyPr>
            <a:noAutofit/>
          </a:bodyPr>
          <a:lstStyle/>
          <a:p>
            <a:r>
              <a:rPr lang="en-US" sz="3200" dirty="0" smtClean="0">
                <a:latin typeface="Times New Roman" pitchFamily="18" charset="0"/>
                <a:cs typeface="Times New Roman" pitchFamily="18" charset="0"/>
              </a:rPr>
              <a:t>Ships of the Age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1572133"/>
            <a:ext cx="2362200" cy="1600200"/>
          </a:xfrm>
        </p:spPr>
        <p:txBody>
          <a:bodyPr>
            <a:normAutofit/>
          </a:bodyPr>
          <a:lstStyle/>
          <a:p>
            <a:pPr>
              <a:buNone/>
            </a:pPr>
            <a:r>
              <a:rPr lang="en-US" sz="600" dirty="0" smtClean="0">
                <a:latin typeface="Times New Roman" pitchFamily="18" charset="0"/>
                <a:cs typeface="Times New Roman" pitchFamily="18" charset="0"/>
              </a:rPr>
              <a:t>          One ship of this time period was called a caravel, which had a firm rudder for good control and was slim for nimbleness. The boat itself is shallow so that it can sail around coastal waters without running aground.  It could be controlled with twenty-five men and could interchange its triangular sails for square sails, allowing it to maneuver better in storms and have good speed in between winds. This version was called the </a:t>
            </a:r>
            <a:r>
              <a:rPr lang="en-US" sz="600" dirty="0" err="1" smtClean="0">
                <a:latin typeface="Times New Roman" pitchFamily="18" charset="0"/>
                <a:cs typeface="Times New Roman" pitchFamily="18" charset="0"/>
              </a:rPr>
              <a:t>caravela</a:t>
            </a:r>
            <a:r>
              <a:rPr lang="en-US" sz="600" dirty="0" smtClean="0">
                <a:latin typeface="Times New Roman" pitchFamily="18" charset="0"/>
                <a:cs typeface="Times New Roman" pitchFamily="18" charset="0"/>
              </a:rPr>
              <a:t> </a:t>
            </a:r>
            <a:r>
              <a:rPr lang="en-US" sz="600" dirty="0" err="1" smtClean="0">
                <a:latin typeface="Times New Roman" pitchFamily="18" charset="0"/>
                <a:cs typeface="Times New Roman" pitchFamily="18" charset="0"/>
              </a:rPr>
              <a:t>redonda</a:t>
            </a:r>
            <a:r>
              <a:rPr lang="en-US" sz="600" dirty="0" smtClean="0">
                <a:latin typeface="Times New Roman" pitchFamily="18" charset="0"/>
                <a:cs typeface="Times New Roman" pitchFamily="18" charset="0"/>
              </a:rPr>
              <a:t>, the ship that the Portuguese bragged about having in their fleet. </a:t>
            </a:r>
            <a:endParaRPr lang="en-US" sz="600" dirty="0">
              <a:latin typeface="Times New Roman" pitchFamily="18" charset="0"/>
              <a:cs typeface="Times New Roman" pitchFamily="18" charset="0"/>
            </a:endParaRPr>
          </a:p>
        </p:txBody>
      </p:sp>
      <p:sp>
        <p:nvSpPr>
          <p:cNvPr id="4" name="TextBox 3"/>
          <p:cNvSpPr txBox="1"/>
          <p:nvPr/>
        </p:nvSpPr>
        <p:spPr>
          <a:xfrm>
            <a:off x="6754256" y="1496443"/>
            <a:ext cx="2133600" cy="1446550"/>
          </a:xfrm>
          <a:prstGeom prst="rect">
            <a:avLst/>
          </a:prstGeom>
          <a:noFill/>
        </p:spPr>
        <p:txBody>
          <a:bodyPr wrap="square" rtlCol="0">
            <a:spAutoFit/>
          </a:bodyPr>
          <a:lstStyle/>
          <a:p>
            <a:r>
              <a:rPr lang="en-US" sz="800" dirty="0" smtClean="0">
                <a:latin typeface="Times New Roman" pitchFamily="18" charset="0"/>
                <a:cs typeface="Times New Roman" pitchFamily="18" charset="0"/>
              </a:rPr>
              <a:t>The next ship of the age was called a </a:t>
            </a:r>
            <a:r>
              <a:rPr lang="en-US" sz="800" dirty="0" err="1" smtClean="0">
                <a:latin typeface="Times New Roman" pitchFamily="18" charset="0"/>
                <a:cs typeface="Times New Roman" pitchFamily="18" charset="0"/>
              </a:rPr>
              <a:t>nao</a:t>
            </a:r>
            <a:r>
              <a:rPr lang="en-US" sz="800" dirty="0" smtClean="0">
                <a:latin typeface="Times New Roman" pitchFamily="18" charset="0"/>
                <a:cs typeface="Times New Roman" pitchFamily="18" charset="0"/>
              </a:rPr>
              <a:t>. This specific ship has square sails, allowing for better maneuverability in storms and faster speeds when no winds are present. It is a larger ship so that it can carry more supplies for longer journeys and has a deeper hull for greater stability in the open ocean. Its also has three masts for better wind control in hectic storms. This ships was very popular during the age of exploration. All of Magellan’s fleet was comprised of </a:t>
            </a:r>
            <a:r>
              <a:rPr lang="en-US" sz="800" dirty="0" err="1" smtClean="0">
                <a:latin typeface="Times New Roman" pitchFamily="18" charset="0"/>
                <a:cs typeface="Times New Roman" pitchFamily="18" charset="0"/>
              </a:rPr>
              <a:t>naos</a:t>
            </a:r>
            <a:r>
              <a:rPr lang="en-US" sz="800" dirty="0" smtClean="0">
                <a:latin typeface="Times New Roman" pitchFamily="18" charset="0"/>
                <a:cs typeface="Times New Roman" pitchFamily="18" charset="0"/>
              </a:rPr>
              <a:t> ships. </a:t>
            </a:r>
            <a:endParaRPr lang="en-US" sz="800" dirty="0">
              <a:latin typeface="Times New Roman" pitchFamily="18" charset="0"/>
              <a:cs typeface="Times New Roman" pitchFamily="18" charset="0"/>
            </a:endParaRPr>
          </a:p>
        </p:txBody>
      </p:sp>
      <p:pic>
        <p:nvPicPr>
          <p:cNvPr id="1026" name="Picture 2" descr="http://www.eamb.org/wp-content/uploads/2009/12/Caravela_Descoberta_Brazil_red.jpg"/>
          <p:cNvPicPr>
            <a:picLocks noChangeAspect="1" noChangeArrowheads="1"/>
          </p:cNvPicPr>
          <p:nvPr/>
        </p:nvPicPr>
        <p:blipFill>
          <a:blip r:embed="rId2" cstate="print"/>
          <a:srcRect/>
          <a:stretch>
            <a:fillRect/>
          </a:stretch>
        </p:blipFill>
        <p:spPr bwMode="auto">
          <a:xfrm>
            <a:off x="6722506" y="1282008"/>
            <a:ext cx="2197100" cy="1875421"/>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descr="http://www.jimwegryn.com/Names/Ships/victoria.jpg"/>
          <p:cNvPicPr>
            <a:picLocks noChangeAspect="1" noChangeArrowheads="1"/>
          </p:cNvPicPr>
          <p:nvPr/>
        </p:nvPicPr>
        <p:blipFill>
          <a:blip r:embed="rId3" cstate="print"/>
          <a:srcRect/>
          <a:stretch>
            <a:fillRect/>
          </a:stretch>
        </p:blipFill>
        <p:spPr bwMode="auto">
          <a:xfrm>
            <a:off x="6693842" y="4161293"/>
            <a:ext cx="2225764" cy="1852660"/>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Connector 7"/>
          <p:cNvCxnSpPr/>
          <p:nvPr/>
        </p:nvCxnSpPr>
        <p:spPr>
          <a:xfrm>
            <a:off x="76200" y="3499353"/>
            <a:ext cx="9229996" cy="0"/>
          </a:xfrm>
          <a:prstGeom prst="line">
            <a:avLst/>
          </a:prstGeom>
          <a:ln w="76200">
            <a:solidFill>
              <a:srgbClr val="7030A0"/>
            </a:solidFill>
            <a:prstDash val="dashDot"/>
          </a:ln>
        </p:spPr>
        <p:style>
          <a:lnRef idx="1">
            <a:schemeClr val="accent1"/>
          </a:lnRef>
          <a:fillRef idx="0">
            <a:schemeClr val="accent1"/>
          </a:fillRef>
          <a:effectRef idx="0">
            <a:schemeClr val="accent1"/>
          </a:effectRef>
          <a:fontRef idx="minor">
            <a:schemeClr val="tx1"/>
          </a:fontRef>
        </p:style>
      </p:cxnSp>
      <p:pic>
        <p:nvPicPr>
          <p:cNvPr id="20488" name="Picture 8" descr="The Portuguese Caravel"/>
          <p:cNvPicPr>
            <a:picLocks noChangeAspect="1" noChangeArrowheads="1"/>
          </p:cNvPicPr>
          <p:nvPr/>
        </p:nvPicPr>
        <p:blipFill>
          <a:blip r:embed="rId4" cstate="print"/>
          <a:srcRect l="4000" t="5333" r="4000" b="12000"/>
          <a:stretch>
            <a:fillRect/>
          </a:stretch>
        </p:blipFill>
        <p:spPr bwMode="auto">
          <a:xfrm>
            <a:off x="197220" y="1395332"/>
            <a:ext cx="2241180" cy="1762097"/>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3352800" y="1143000"/>
            <a:ext cx="2057400" cy="400110"/>
          </a:xfrm>
          <a:prstGeom prst="rect">
            <a:avLst/>
          </a:prstGeom>
          <a:noFill/>
        </p:spPr>
        <p:txBody>
          <a:bodyPr wrap="square" rtlCol="0">
            <a:spAutoFit/>
          </a:bodyPr>
          <a:lstStyle/>
          <a:p>
            <a:pPr algn="ctr"/>
            <a:r>
              <a:rPr lang="en-US" sz="2000" u="sng" dirty="0" smtClean="0"/>
              <a:t>Caravel</a:t>
            </a:r>
            <a:endParaRPr lang="en-US" sz="2000" u="sng" dirty="0"/>
          </a:p>
        </p:txBody>
      </p:sp>
      <p:sp>
        <p:nvSpPr>
          <p:cNvPr id="14" name="TextBox 13"/>
          <p:cNvSpPr txBox="1"/>
          <p:nvPr/>
        </p:nvSpPr>
        <p:spPr>
          <a:xfrm>
            <a:off x="3651430" y="3861243"/>
            <a:ext cx="1435100" cy="400110"/>
          </a:xfrm>
          <a:prstGeom prst="rect">
            <a:avLst/>
          </a:prstGeom>
          <a:noFill/>
        </p:spPr>
        <p:txBody>
          <a:bodyPr wrap="square" rtlCol="0">
            <a:spAutoFit/>
          </a:bodyPr>
          <a:lstStyle/>
          <a:p>
            <a:pPr algn="ctr"/>
            <a:r>
              <a:rPr lang="en-US" sz="2000" u="sng" dirty="0" err="1" smtClean="0"/>
              <a:t>Nao</a:t>
            </a:r>
            <a:endParaRPr lang="en-US" sz="2000" u="sng" dirty="0"/>
          </a:p>
        </p:txBody>
      </p:sp>
      <p:sp>
        <p:nvSpPr>
          <p:cNvPr id="15" name="TextBox 14"/>
          <p:cNvSpPr txBox="1"/>
          <p:nvPr/>
        </p:nvSpPr>
        <p:spPr>
          <a:xfrm>
            <a:off x="2590800" y="1518153"/>
            <a:ext cx="3956230" cy="1708160"/>
          </a:xfrm>
          <a:prstGeom prst="rect">
            <a:avLst/>
          </a:prstGeom>
          <a:noFill/>
        </p:spPr>
        <p:txBody>
          <a:bodyPr wrap="square" rtlCol="0">
            <a:spAutoFit/>
          </a:bodyPr>
          <a:lstStyle/>
          <a:p>
            <a:pPr>
              <a:buFont typeface="Arial" pitchFamily="34" charset="0"/>
              <a:buChar char="•"/>
            </a:pPr>
            <a:r>
              <a:rPr lang="en-US" sz="1400" dirty="0" smtClean="0"/>
              <a:t> </a:t>
            </a:r>
            <a:r>
              <a:rPr lang="en-US" sz="1300" dirty="0" smtClean="0"/>
              <a:t>Invented by Prince Henry “the Navigator” at his navigation school and a favorite among the Portuguese</a:t>
            </a:r>
          </a:p>
          <a:p>
            <a:pPr>
              <a:buFont typeface="Arial" pitchFamily="34" charset="0"/>
              <a:buChar char="•"/>
            </a:pPr>
            <a:r>
              <a:rPr lang="en-US" sz="1300" dirty="0" smtClean="0"/>
              <a:t> Strong rudder for good maneuverability</a:t>
            </a:r>
          </a:p>
          <a:p>
            <a:pPr>
              <a:buFont typeface="Arial" pitchFamily="34" charset="0"/>
              <a:buChar char="•"/>
            </a:pPr>
            <a:r>
              <a:rPr lang="en-US" sz="1300" dirty="0" smtClean="0"/>
              <a:t> Shallow hull (six foot depth) for sailing coastal waters</a:t>
            </a:r>
          </a:p>
          <a:p>
            <a:pPr>
              <a:buFont typeface="Arial" pitchFamily="34" charset="0"/>
              <a:buChar char="•"/>
            </a:pPr>
            <a:r>
              <a:rPr lang="en-US" sz="1300" dirty="0" smtClean="0"/>
              <a:t> Operated by a small crew (25 men)</a:t>
            </a:r>
          </a:p>
          <a:p>
            <a:pPr>
              <a:buFont typeface="Arial" pitchFamily="34" charset="0"/>
              <a:buChar char="•"/>
            </a:pPr>
            <a:r>
              <a:rPr lang="en-US" sz="1300" dirty="0" smtClean="0"/>
              <a:t> Could interchange square sails for triangular ones, allowing greater mobility in storms</a:t>
            </a:r>
          </a:p>
          <a:p>
            <a:pPr>
              <a:buFont typeface="Arial" pitchFamily="34" charset="0"/>
              <a:buChar char="•"/>
            </a:pPr>
            <a:r>
              <a:rPr lang="en-US" sz="1300" dirty="0" smtClean="0"/>
              <a:t> Fastest of its time</a:t>
            </a:r>
          </a:p>
        </p:txBody>
      </p:sp>
      <p:sp>
        <p:nvSpPr>
          <p:cNvPr id="16" name="TextBox 15"/>
          <p:cNvSpPr txBox="1"/>
          <p:nvPr/>
        </p:nvSpPr>
        <p:spPr>
          <a:xfrm>
            <a:off x="2514600" y="4261353"/>
            <a:ext cx="4174012" cy="1815882"/>
          </a:xfrm>
          <a:prstGeom prst="rect">
            <a:avLst/>
          </a:prstGeom>
          <a:noFill/>
        </p:spPr>
        <p:txBody>
          <a:bodyPr wrap="square" rtlCol="0">
            <a:spAutoFit/>
          </a:bodyPr>
          <a:lstStyle/>
          <a:p>
            <a:pPr>
              <a:buFont typeface="Arial" pitchFamily="34" charset="0"/>
              <a:buChar char="•"/>
            </a:pPr>
            <a:r>
              <a:rPr lang="en-US" sz="1400" dirty="0" smtClean="0"/>
              <a:t> Square sails allowed for faster speed with little wind</a:t>
            </a:r>
          </a:p>
          <a:p>
            <a:pPr>
              <a:buFont typeface="Arial" pitchFamily="34" charset="0"/>
              <a:buChar char="•"/>
            </a:pPr>
            <a:r>
              <a:rPr lang="en-US" sz="1400" dirty="0" smtClean="0"/>
              <a:t> Larger hull allowed for more storage and longer journeys</a:t>
            </a:r>
          </a:p>
          <a:p>
            <a:pPr>
              <a:buFont typeface="Arial" pitchFamily="34" charset="0"/>
              <a:buChar char="•"/>
            </a:pPr>
            <a:r>
              <a:rPr lang="en-US" sz="1400" dirty="0" smtClean="0"/>
              <a:t> Deeper hull gave greater stability to the boat in the open ocean</a:t>
            </a:r>
          </a:p>
          <a:p>
            <a:pPr>
              <a:buFont typeface="Arial" pitchFamily="34" charset="0"/>
              <a:buChar char="•"/>
            </a:pPr>
            <a:r>
              <a:rPr lang="en-US" sz="1400" dirty="0" smtClean="0"/>
              <a:t> Three large masts gave the ship better control of the wind in storms</a:t>
            </a:r>
          </a:p>
          <a:p>
            <a:pPr>
              <a:buFont typeface="Arial" pitchFamily="34" charset="0"/>
              <a:buChar char="•"/>
            </a:pPr>
            <a:r>
              <a:rPr lang="en-US" sz="1400" dirty="0" smtClean="0"/>
              <a:t> Magellan's fleet was comprised of these ships</a:t>
            </a:r>
            <a:endParaRPr lang="en-US" sz="14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88133"/>
            <a:ext cx="2286000" cy="18258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pic>
        <p:nvPicPr>
          <p:cNvPr id="20486" name="Picture 6" descr="http://www.astrolabes.org/images/webfron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68095" y="2368942"/>
            <a:ext cx="1132609" cy="1465728"/>
          </a:xfrm>
          <a:prstGeom prst="rect">
            <a:avLst/>
          </a:prstGeom>
          <a:noFill/>
        </p:spPr>
      </p:pic>
      <p:sp>
        <p:nvSpPr>
          <p:cNvPr id="2" name="Title 1"/>
          <p:cNvSpPr>
            <a:spLocks noGrp="1"/>
          </p:cNvSpPr>
          <p:nvPr>
            <p:ph type="title"/>
          </p:nvPr>
        </p:nvSpPr>
        <p:spPr>
          <a:xfrm>
            <a:off x="457200" y="-228600"/>
            <a:ext cx="8229600" cy="1143000"/>
          </a:xfrm>
        </p:spPr>
        <p:txBody>
          <a:bodyPr/>
          <a:lstStyle/>
          <a:p>
            <a:r>
              <a:rPr lang="en-US" smtClean="0">
                <a:latin typeface="Times New Roman" pitchFamily="18" charset="0"/>
                <a:cs typeface="Times New Roman" pitchFamily="18" charset="0"/>
              </a:rPr>
              <a:t>Inventions</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152400" y="533400"/>
            <a:ext cx="8763000" cy="990600"/>
          </a:xfrm>
        </p:spPr>
        <p:txBody>
          <a:bodyPr>
            <a:normAutofit/>
          </a:bodyPr>
          <a:lstStyle/>
          <a:p>
            <a:pPr>
              <a:buNone/>
            </a:pPr>
            <a:r>
              <a:rPr lang="en-US" dirty="0" smtClean="0"/>
              <a:t>       </a:t>
            </a:r>
            <a:r>
              <a:rPr lang="en-US" sz="2000" dirty="0" smtClean="0">
                <a:latin typeface="Times New Roman" pitchFamily="18" charset="0"/>
                <a:cs typeface="Times New Roman" pitchFamily="18" charset="0"/>
              </a:rPr>
              <a:t>Advancements in the field of navigation helped explorers find their way.</a:t>
            </a:r>
            <a:endParaRPr lang="en-US" sz="2000" dirty="0">
              <a:latin typeface="Times New Roman" pitchFamily="18" charset="0"/>
              <a:cs typeface="Times New Roman" pitchFamily="18" charset="0"/>
            </a:endParaRPr>
          </a:p>
        </p:txBody>
      </p:sp>
      <p:sp>
        <p:nvSpPr>
          <p:cNvPr id="4" name="TextBox 3"/>
          <p:cNvSpPr txBox="1"/>
          <p:nvPr/>
        </p:nvSpPr>
        <p:spPr>
          <a:xfrm>
            <a:off x="381000" y="2009944"/>
            <a:ext cx="3200400" cy="203132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Compass</a:t>
            </a:r>
          </a:p>
          <a:p>
            <a:pPr marL="285750" indent="-285750">
              <a:buFont typeface="Arial"/>
              <a:buChar char="•"/>
            </a:pPr>
            <a:r>
              <a:rPr lang="en-US" sz="1400" dirty="0">
                <a:latin typeface="Times New Roman" pitchFamily="18" charset="0"/>
                <a:cs typeface="Times New Roman" pitchFamily="18" charset="0"/>
              </a:rPr>
              <a:t>O</a:t>
            </a:r>
            <a:r>
              <a:rPr lang="en-US" sz="1400" dirty="0" smtClean="0">
                <a:latin typeface="Times New Roman" pitchFamily="18" charset="0"/>
                <a:cs typeface="Times New Roman" pitchFamily="18" charset="0"/>
              </a:rPr>
              <a:t>nly </a:t>
            </a:r>
            <a:r>
              <a:rPr lang="en-US" sz="1400" dirty="0" smtClean="0">
                <a:latin typeface="Times New Roman" pitchFamily="18" charset="0"/>
                <a:cs typeface="Times New Roman" pitchFamily="18" charset="0"/>
              </a:rPr>
              <a:t>instruments that pointed in a northward direction, not exact locations for navigators</a:t>
            </a:r>
            <a:r>
              <a:rPr lang="en-US" sz="1400" dirty="0" smtClean="0">
                <a:latin typeface="Times New Roman" pitchFamily="18" charset="0"/>
                <a:cs typeface="Times New Roman" pitchFamily="18" charset="0"/>
              </a:rPr>
              <a:t>.</a:t>
            </a:r>
          </a:p>
          <a:p>
            <a:pPr marL="285750" indent="-285750">
              <a:buFont typeface="Arial"/>
              <a:buChar char="•"/>
            </a:pPr>
            <a:r>
              <a:rPr lang="en-US"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Old compasses were made out of a </a:t>
            </a:r>
            <a:r>
              <a:rPr lang="en-US" sz="1400" dirty="0" smtClean="0">
                <a:latin typeface="Times New Roman" pitchFamily="18" charset="0"/>
                <a:cs typeface="Times New Roman" pitchFamily="18" charset="0"/>
              </a:rPr>
              <a:t>magnetized iron needle. </a:t>
            </a:r>
            <a:endParaRPr lang="en-US" sz="1400" dirty="0">
              <a:latin typeface="Times New Roman" pitchFamily="18" charset="0"/>
              <a:cs typeface="Times New Roman" pitchFamily="18" charset="0"/>
            </a:endParaRPr>
          </a:p>
          <a:p>
            <a:pPr marL="285750" indent="-285750">
              <a:buFont typeface="Arial"/>
              <a:buChar char="•"/>
            </a:pPr>
            <a:r>
              <a:rPr lang="en-US" sz="1400" dirty="0" smtClean="0">
                <a:latin typeface="Times New Roman" pitchFamily="18" charset="0"/>
                <a:cs typeface="Times New Roman" pitchFamily="18" charset="0"/>
              </a:rPr>
              <a:t>They </a:t>
            </a:r>
            <a:r>
              <a:rPr lang="en-US" sz="1400" dirty="0" smtClean="0">
                <a:latin typeface="Times New Roman" pitchFamily="18" charset="0"/>
                <a:cs typeface="Times New Roman" pitchFamily="18" charset="0"/>
              </a:rPr>
              <a:t>later evolved into a painted disk with directional arrows </a:t>
            </a:r>
            <a:r>
              <a:rPr lang="en-US" sz="1400" dirty="0" smtClean="0">
                <a:latin typeface="Times New Roman" pitchFamily="18" charset="0"/>
                <a:cs typeface="Times New Roman" pitchFamily="18" charset="0"/>
              </a:rPr>
              <a:t>with a</a:t>
            </a:r>
            <a:r>
              <a:rPr lang="en-US"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rotating </a:t>
            </a:r>
            <a:r>
              <a:rPr lang="en-US"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brass </a:t>
            </a:r>
            <a:r>
              <a:rPr lang="en-US" sz="1400" dirty="0" smtClean="0">
                <a:latin typeface="Times New Roman" pitchFamily="18" charset="0"/>
                <a:cs typeface="Times New Roman" pitchFamily="18" charset="0"/>
              </a:rPr>
              <a:t>pin.</a:t>
            </a:r>
            <a:endParaRPr lang="en-US" sz="1400" dirty="0">
              <a:latin typeface="Times New Roman" pitchFamily="18" charset="0"/>
              <a:cs typeface="Times New Roman" pitchFamily="18" charset="0"/>
            </a:endParaRPr>
          </a:p>
        </p:txBody>
      </p:sp>
      <p:sp>
        <p:nvSpPr>
          <p:cNvPr id="5" name="TextBox 4"/>
          <p:cNvSpPr txBox="1"/>
          <p:nvPr/>
        </p:nvSpPr>
        <p:spPr>
          <a:xfrm>
            <a:off x="4876800" y="1870700"/>
            <a:ext cx="3200400" cy="2462213"/>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A</a:t>
            </a:r>
            <a:r>
              <a:rPr lang="en-US" sz="1400" b="1" dirty="0" smtClean="0">
                <a:latin typeface="Times New Roman" pitchFamily="18" charset="0"/>
                <a:cs typeface="Times New Roman" pitchFamily="18" charset="0"/>
              </a:rPr>
              <a:t>strolabe</a:t>
            </a:r>
          </a:p>
          <a:p>
            <a:pPr marL="285750" indent="-285750">
              <a:buFont typeface="Arial"/>
              <a:buChar char="•"/>
            </a:pPr>
            <a:r>
              <a:rPr lang="en-US" sz="1400" dirty="0">
                <a:latin typeface="Times New Roman" pitchFamily="18" charset="0"/>
                <a:cs typeface="Times New Roman" pitchFamily="18" charset="0"/>
              </a:rPr>
              <a:t>M</a:t>
            </a:r>
            <a:r>
              <a:rPr lang="en-US" sz="1400" dirty="0" smtClean="0">
                <a:latin typeface="Times New Roman" pitchFamily="18" charset="0"/>
                <a:cs typeface="Times New Roman" pitchFamily="18" charset="0"/>
              </a:rPr>
              <a:t>easured </a:t>
            </a:r>
            <a:r>
              <a:rPr lang="en-US" sz="1400" dirty="0" smtClean="0">
                <a:latin typeface="Times New Roman" pitchFamily="18" charset="0"/>
                <a:cs typeface="Times New Roman" pitchFamily="18" charset="0"/>
              </a:rPr>
              <a:t>latitude while </a:t>
            </a:r>
            <a:r>
              <a:rPr lang="en-US" sz="1400" dirty="0" smtClean="0">
                <a:latin typeface="Times New Roman" pitchFamily="18" charset="0"/>
                <a:cs typeface="Times New Roman" pitchFamily="18" charset="0"/>
              </a:rPr>
              <a:t>sailing, </a:t>
            </a:r>
            <a:r>
              <a:rPr lang="en-US" sz="1400" dirty="0" smtClean="0">
                <a:latin typeface="Times New Roman" pitchFamily="18" charset="0"/>
                <a:cs typeface="Times New Roman" pitchFamily="18" charset="0"/>
              </a:rPr>
              <a:t>determines your position north or south of the </a:t>
            </a:r>
            <a:r>
              <a:rPr lang="en-US" sz="1400" dirty="0" smtClean="0">
                <a:latin typeface="Times New Roman" pitchFamily="18" charset="0"/>
                <a:cs typeface="Times New Roman" pitchFamily="18" charset="0"/>
              </a:rPr>
              <a:t>equator.</a:t>
            </a:r>
          </a:p>
          <a:p>
            <a:pPr marL="285750" indent="-285750">
              <a:buFont typeface="Arial"/>
              <a:buChar char="•"/>
            </a:pPr>
            <a:r>
              <a:rPr lang="en-US" sz="1400" dirty="0" smtClean="0">
                <a:latin typeface="Times New Roman" pitchFamily="18" charset="0"/>
                <a:cs typeface="Times New Roman" pitchFamily="18" charset="0"/>
              </a:rPr>
              <a:t>Measured</a:t>
            </a:r>
            <a:r>
              <a:rPr lang="en-US"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the angle between the horizon and a celestial body, like he North Star. </a:t>
            </a:r>
            <a:endParaRPr lang="en-US" sz="1400" dirty="0" smtClean="0">
              <a:latin typeface="Times New Roman" pitchFamily="18" charset="0"/>
              <a:cs typeface="Times New Roman" pitchFamily="18" charset="0"/>
            </a:endParaRPr>
          </a:p>
          <a:p>
            <a:pPr marL="285750" indent="-285750">
              <a:buFont typeface="Arial"/>
              <a:buChar char="•"/>
            </a:pP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G</a:t>
            </a:r>
            <a:r>
              <a:rPr lang="en-US" sz="1400" dirty="0" smtClean="0">
                <a:latin typeface="Times New Roman" pitchFamily="18" charset="0"/>
                <a:cs typeface="Times New Roman" pitchFamily="18" charset="0"/>
              </a:rPr>
              <a:t>o </a:t>
            </a:r>
            <a:r>
              <a:rPr lang="en-US" sz="1400" dirty="0" smtClean="0">
                <a:latin typeface="Times New Roman" pitchFamily="18" charset="0"/>
                <a:cs typeface="Times New Roman" pitchFamily="18" charset="0"/>
              </a:rPr>
              <a:t>to a chart called a ephemeris and find the parallel that corresponds with the </a:t>
            </a:r>
            <a:r>
              <a:rPr lang="en-US" sz="1400" dirty="0" smtClean="0">
                <a:latin typeface="Times New Roman" pitchFamily="18" charset="0"/>
                <a:cs typeface="Times New Roman" pitchFamily="18" charset="0"/>
              </a:rPr>
              <a:t>specific </a:t>
            </a:r>
            <a:r>
              <a:rPr lang="en-US" sz="1400" dirty="0" smtClean="0">
                <a:latin typeface="Times New Roman" pitchFamily="18" charset="0"/>
                <a:cs typeface="Times New Roman" pitchFamily="18" charset="0"/>
              </a:rPr>
              <a:t>celestial body on a specific day. </a:t>
            </a:r>
          </a:p>
        </p:txBody>
      </p:sp>
      <p:sp>
        <p:nvSpPr>
          <p:cNvPr id="6" name="TextBox 5"/>
          <p:cNvSpPr txBox="1"/>
          <p:nvPr/>
        </p:nvSpPr>
        <p:spPr>
          <a:xfrm>
            <a:off x="419100" y="4866313"/>
            <a:ext cx="5638800" cy="138499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Calculating Longitude</a:t>
            </a:r>
          </a:p>
          <a:p>
            <a:pPr marL="285750" indent="-285750">
              <a:buFont typeface="Arial"/>
              <a:buChar char="•"/>
            </a:pPr>
            <a:r>
              <a:rPr lang="en-US" sz="1400" dirty="0" smtClean="0">
                <a:latin typeface="Times New Roman" pitchFamily="18" charset="0"/>
                <a:cs typeface="Times New Roman" pitchFamily="18" charset="0"/>
              </a:rPr>
              <a:t>It </a:t>
            </a:r>
            <a:r>
              <a:rPr lang="en-US" sz="1400" dirty="0" smtClean="0">
                <a:latin typeface="Times New Roman" pitchFamily="18" charset="0"/>
                <a:cs typeface="Times New Roman" pitchFamily="18" charset="0"/>
              </a:rPr>
              <a:t>involved determining the speed of the </a:t>
            </a:r>
            <a:r>
              <a:rPr lang="en-US" sz="1400" dirty="0" smtClean="0">
                <a:latin typeface="Times New Roman" pitchFamily="18" charset="0"/>
                <a:cs typeface="Times New Roman" pitchFamily="18" charset="0"/>
              </a:rPr>
              <a:t>ship, compass direction, and time of day. </a:t>
            </a:r>
          </a:p>
          <a:p>
            <a:pPr marL="285750" indent="-285750">
              <a:buFont typeface="Arial"/>
              <a:buChar char="•"/>
            </a:pPr>
            <a:r>
              <a:rPr lang="en-US" sz="1400" dirty="0" smtClean="0">
                <a:latin typeface="Times New Roman" pitchFamily="18" charset="0"/>
                <a:cs typeface="Times New Roman" pitchFamily="18" charset="0"/>
              </a:rPr>
              <a:t>Speed </a:t>
            </a:r>
            <a:r>
              <a:rPr lang="en-US" sz="1400" dirty="0" smtClean="0">
                <a:latin typeface="Times New Roman" pitchFamily="18" charset="0"/>
                <a:cs typeface="Times New Roman" pitchFamily="18" charset="0"/>
              </a:rPr>
              <a:t>was measured by how fast a piece of wood would float to the end of the ship from the bow. </a:t>
            </a:r>
            <a:endParaRPr lang="en-US" sz="1400" dirty="0" smtClean="0">
              <a:latin typeface="Times New Roman" pitchFamily="18" charset="0"/>
              <a:cs typeface="Times New Roman" pitchFamily="18" charset="0"/>
            </a:endParaRPr>
          </a:p>
          <a:p>
            <a:pPr marL="285750" indent="-285750">
              <a:buFont typeface="Arial"/>
              <a:buChar char="•"/>
            </a:pPr>
            <a:r>
              <a:rPr lang="en-US" sz="1400" dirty="0" smtClean="0">
                <a:latin typeface="Times New Roman" pitchFamily="18" charset="0"/>
                <a:cs typeface="Times New Roman" pitchFamily="18" charset="0"/>
              </a:rPr>
              <a:t>Time </a:t>
            </a:r>
            <a:r>
              <a:rPr lang="en-US" sz="1400" dirty="0" smtClean="0">
                <a:latin typeface="Times New Roman" pitchFamily="18" charset="0"/>
                <a:cs typeface="Times New Roman" pitchFamily="18" charset="0"/>
              </a:rPr>
              <a:t>was taken with using sundials and hour glasses. </a:t>
            </a:r>
            <a:endParaRPr lang="en-US" sz="1400" dirty="0">
              <a:latin typeface="Times New Roman" pitchFamily="18" charset="0"/>
              <a:cs typeface="Times New Roman" pitchFamily="18" charset="0"/>
            </a:endParaRPr>
          </a:p>
        </p:txBody>
      </p:sp>
      <p:pic>
        <p:nvPicPr>
          <p:cNvPr id="20484" name="Picture 4" descr="http://ucdavismagazine.ucdavis.edu/issues/sp04/graphics/hourglass.jpg"/>
          <p:cNvPicPr>
            <a:picLocks noChangeAspect="1" noChangeArrowheads="1"/>
          </p:cNvPicPr>
          <p:nvPr/>
        </p:nvPicPr>
        <p:blipFill>
          <a:blip r:embed="rId4" cstate="print">
            <a:clrChange>
              <a:clrFrom>
                <a:srgbClr val="FFFFFD"/>
              </a:clrFrom>
              <a:clrTo>
                <a:srgbClr val="FFFFFD">
                  <a:alpha val="0"/>
                </a:srgbClr>
              </a:clrTo>
            </a:clrChange>
          </a:blip>
          <a:srcRect l="35000"/>
          <a:stretch>
            <a:fillRect/>
          </a:stretch>
        </p:blipFill>
        <p:spPr bwMode="auto">
          <a:xfrm>
            <a:off x="6122987" y="4395894"/>
            <a:ext cx="994967" cy="1928706"/>
          </a:xfrm>
          <a:prstGeom prst="rect">
            <a:avLst/>
          </a:prstGeom>
          <a:noFill/>
          <a:ln>
            <a:noFill/>
          </a:ln>
        </p:spPr>
      </p:pic>
      <p:pic>
        <p:nvPicPr>
          <p:cNvPr id="20488" name="Picture 8" descr="http://samanthaerickstad.files.wordpress.com/2012/08/bigstockphoto_old_compass_4745460.jpe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81400" y="3726126"/>
            <a:ext cx="1305211" cy="1339537"/>
          </a:xfrm>
          <a:prstGeom prst="rect">
            <a:avLst/>
          </a:prstGeom>
          <a:noFill/>
        </p:spPr>
      </p:pic>
      <p:pic>
        <p:nvPicPr>
          <p:cNvPr id="22530" name="Picture 2" descr="http://www.elizabethanoutfitters.com/catalog/mr-581bp.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33800" y="2704138"/>
            <a:ext cx="1095375" cy="1095375"/>
          </a:xfrm>
          <a:prstGeom prst="rect">
            <a:avLst/>
          </a:prstGeom>
          <a:noFill/>
        </p:spPr>
      </p:pic>
      <p:pic>
        <p:nvPicPr>
          <p:cNvPr id="22532" name="Picture 4" descr="http://www.spurlock.illinois.edu/collections/artifact/sundialcompass/Untitled-5.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29000" y="1208713"/>
            <a:ext cx="1371600" cy="1500649"/>
          </a:xfrm>
          <a:prstGeom prst="rect">
            <a:avLst/>
          </a:prstGeom>
          <a:noFill/>
          <a:ln>
            <a:noFill/>
          </a:ln>
        </p:spPr>
      </p:pic>
      <p:cxnSp>
        <p:nvCxnSpPr>
          <p:cNvPr id="8" name="Elbow Connector 7"/>
          <p:cNvCxnSpPr/>
          <p:nvPr/>
        </p:nvCxnSpPr>
        <p:spPr>
          <a:xfrm flipV="1">
            <a:off x="609600" y="1437313"/>
            <a:ext cx="2819400" cy="509587"/>
          </a:xfrm>
          <a:prstGeom prst="bentConnector3">
            <a:avLst>
              <a:gd name="adj1" fmla="val -45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610600" y="3834670"/>
            <a:ext cx="0" cy="11078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45558" y="5628313"/>
            <a:ext cx="92253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68096" y="5018713"/>
            <a:ext cx="1252104" cy="73866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Astrolabe</a:t>
            </a:r>
          </a:p>
          <a:p>
            <a:pPr algn="ct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Hourglass</a:t>
            </a:r>
            <a:endParaRPr lang="en-US"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20000" y="2368942"/>
            <a:ext cx="1766617" cy="132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dirty="0" smtClean="0">
                <a:latin typeface="Times New Roman" pitchFamily="18" charset="0"/>
                <a:cs typeface="Times New Roman" pitchFamily="18" charset="0"/>
              </a:rPr>
              <a:t>Works Cited</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257800"/>
          </a:xfrm>
        </p:spPr>
        <p:txBody>
          <a:bodyPr>
            <a:noAutofit/>
          </a:bodyPr>
          <a:lstStyle/>
          <a:p>
            <a:pPr>
              <a:buNone/>
            </a:pPr>
            <a:r>
              <a:rPr lang="en-US" sz="1200" dirty="0" smtClean="0">
                <a:latin typeface="Times New Roman" pitchFamily="18" charset="0"/>
                <a:cs typeface="Times New Roman" pitchFamily="18" charset="0"/>
              </a:rPr>
              <a:t>Allen, Oliver E. </a:t>
            </a:r>
            <a:r>
              <a:rPr lang="en-US" sz="1200" i="1" dirty="0" smtClean="0">
                <a:latin typeface="Times New Roman" pitchFamily="18" charset="0"/>
                <a:cs typeface="Times New Roman" pitchFamily="18" charset="0"/>
              </a:rPr>
              <a:t>The Pacific Navigators</a:t>
            </a:r>
            <a:r>
              <a:rPr lang="en-US" sz="1200" dirty="0" smtClean="0">
                <a:latin typeface="Times New Roman" pitchFamily="18" charset="0"/>
                <a:cs typeface="Times New Roman" pitchFamily="18" charset="0"/>
              </a:rPr>
              <a:t>. Alexandria, VA: Time-Life, 1980. Print.</a:t>
            </a:r>
          </a:p>
          <a:p>
            <a:pPr>
              <a:buNone/>
            </a:pPr>
            <a:r>
              <a:rPr lang="en-US"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Bartholomue</a:t>
            </a:r>
            <a:r>
              <a:rPr lang="en-US" sz="1200" dirty="0" smtClean="0">
                <a:latin typeface="Times New Roman" pitchFamily="18" charset="0"/>
                <a:cs typeface="Times New Roman" pitchFamily="18" charset="0"/>
              </a:rPr>
              <a:t> Dias." </a:t>
            </a:r>
            <a:r>
              <a:rPr lang="en-US" sz="1200" i="1" dirty="0" smtClean="0">
                <a:latin typeface="Times New Roman" pitchFamily="18" charset="0"/>
                <a:cs typeface="Times New Roman" pitchFamily="18" charset="0"/>
              </a:rPr>
              <a:t>Elizabethan Era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Web. 15 Dec. 2012.</a:t>
            </a:r>
          </a:p>
          <a:p>
            <a:pPr marL="0" indent="0">
              <a:buNone/>
            </a:pPr>
            <a:r>
              <a:rPr lang="en-US" sz="1200" dirty="0" smtClean="0">
                <a:latin typeface="Times New Roman" pitchFamily="18" charset="0"/>
                <a:cs typeface="Times New Roman" pitchFamily="18" charset="0"/>
              </a:rPr>
              <a:t>"</a:t>
            </a:r>
            <a:r>
              <a:rPr lang="en-US" sz="1200" dirty="0" err="1">
                <a:latin typeface="Times New Roman" pitchFamily="18" charset="0"/>
                <a:cs typeface="Times New Roman" pitchFamily="18" charset="0"/>
              </a:rPr>
              <a:t>Bartolomeu</a:t>
            </a:r>
            <a:r>
              <a:rPr lang="en-US" sz="1200" dirty="0">
                <a:latin typeface="Times New Roman" pitchFamily="18" charset="0"/>
                <a:cs typeface="Times New Roman" pitchFamily="18" charset="0"/>
              </a:rPr>
              <a:t> Dias." </a:t>
            </a:r>
            <a:r>
              <a:rPr lang="en-US" sz="1200" i="1" dirty="0" err="1">
                <a:latin typeface="Times New Roman" pitchFamily="18" charset="0"/>
                <a:cs typeface="Times New Roman" pitchFamily="18" charset="0"/>
              </a:rPr>
              <a:t>Infoplease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Infoplease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n.d.</a:t>
            </a:r>
            <a:r>
              <a:rPr lang="en-US" sz="1200" dirty="0">
                <a:latin typeface="Times New Roman" pitchFamily="18" charset="0"/>
                <a:cs typeface="Times New Roman" pitchFamily="18" charset="0"/>
              </a:rPr>
              <a:t> Web. 8 Jan. 2013.</a:t>
            </a:r>
          </a:p>
          <a:p>
            <a:pPr marL="0" indent="0">
              <a:buNone/>
            </a:pP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Buzzitta</a:t>
            </a:r>
            <a:r>
              <a:rPr lang="en-US" sz="1200" dirty="0">
                <a:latin typeface="Times New Roman" pitchFamily="18" charset="0"/>
                <a:cs typeface="Times New Roman" pitchFamily="18" charset="0"/>
              </a:rPr>
              <a:t>, Pat. "Marquette, Father." </a:t>
            </a:r>
            <a:r>
              <a:rPr lang="en-US" sz="1200" i="1" dirty="0">
                <a:latin typeface="Times New Roman" pitchFamily="18" charset="0"/>
                <a:cs typeface="Times New Roman" pitchFamily="18" charset="0"/>
              </a:rPr>
              <a:t>Learning to Give</a:t>
            </a:r>
            <a:r>
              <a:rPr lang="en-US" sz="1200" dirty="0">
                <a:latin typeface="Times New Roman" pitchFamily="18" charset="0"/>
                <a:cs typeface="Times New Roman" pitchFamily="18" charset="0"/>
              </a:rPr>
              <a:t>. Points of Light          </a:t>
            </a:r>
          </a:p>
          <a:p>
            <a:pPr marL="0" indent="0">
              <a:buNone/>
            </a:pPr>
            <a:r>
              <a:rPr lang="en-US" sz="1200" dirty="0">
                <a:latin typeface="Times New Roman" pitchFamily="18" charset="0"/>
                <a:cs typeface="Times New Roman" pitchFamily="18" charset="0"/>
              </a:rPr>
              <a:t>      Institute, </a:t>
            </a:r>
            <a:r>
              <a:rPr lang="en-US" sz="1200" dirty="0" err="1">
                <a:latin typeface="Times New Roman" pitchFamily="18" charset="0"/>
                <a:cs typeface="Times New Roman" pitchFamily="18" charset="0"/>
              </a:rPr>
              <a:t>n.d.</a:t>
            </a:r>
            <a:r>
              <a:rPr lang="en-US" sz="1200" dirty="0">
                <a:latin typeface="Times New Roman" pitchFamily="18" charset="0"/>
                <a:cs typeface="Times New Roman" pitchFamily="18" charset="0"/>
              </a:rPr>
              <a:t> Web. 10 Jan. 2013</a:t>
            </a:r>
            <a:r>
              <a:rPr lang="en-US" sz="1200" dirty="0" smtClean="0">
                <a:latin typeface="Times New Roman" pitchFamily="18" charset="0"/>
                <a:cs typeface="Times New Roman" pitchFamily="18" charset="0"/>
              </a:rPr>
              <a:t>.</a:t>
            </a:r>
          </a:p>
          <a:p>
            <a:pPr marL="0" indent="0">
              <a:buNone/>
            </a:pPr>
            <a:r>
              <a:rPr lang="en-US" sz="1200" dirty="0" smtClean="0">
                <a:latin typeface="Times New Roman" pitchFamily="18" charset="0"/>
                <a:cs typeface="Times New Roman" pitchFamily="18" charset="0"/>
              </a:rPr>
              <a:t>"Christopher Columbus." </a:t>
            </a:r>
            <a:r>
              <a:rPr lang="en-US" sz="1200" i="1" dirty="0" smtClean="0">
                <a:latin typeface="Times New Roman" pitchFamily="18" charset="0"/>
                <a:cs typeface="Times New Roman" pitchFamily="18" charset="0"/>
              </a:rPr>
              <a:t>Christopher Columbus</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Soylent</a:t>
            </a:r>
            <a:r>
              <a:rPr lang="en-US" sz="1200" dirty="0" smtClean="0">
                <a:latin typeface="Times New Roman" pitchFamily="18" charset="0"/>
                <a:cs typeface="Times New Roman" pitchFamily="18" charset="0"/>
              </a:rPr>
              <a:t> Communications,   </a:t>
            </a:r>
          </a:p>
          <a:p>
            <a:pPr marL="0" indent="0">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Web. 16 Dec. 2012.</a:t>
            </a:r>
          </a:p>
          <a:p>
            <a:pPr>
              <a:buNone/>
            </a:pPr>
            <a:r>
              <a:rPr lang="en-US"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Explorers." </a:t>
            </a:r>
            <a:r>
              <a:rPr lang="en-US" sz="1200" i="1" dirty="0">
                <a:latin typeface="Times New Roman" pitchFamily="18" charset="0"/>
                <a:cs typeface="Times New Roman" pitchFamily="18" charset="0"/>
              </a:rPr>
              <a:t>EnchantedLearning.com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n.d.</a:t>
            </a:r>
            <a:r>
              <a:rPr lang="en-US" sz="1200" dirty="0">
                <a:latin typeface="Times New Roman" pitchFamily="18" charset="0"/>
                <a:cs typeface="Times New Roman" pitchFamily="18" charset="0"/>
              </a:rPr>
              <a:t> Web. 9 Jan. 2013.</a:t>
            </a:r>
          </a:p>
          <a:p>
            <a:pPr>
              <a:buNone/>
            </a:pPr>
            <a:r>
              <a:rPr lang="en-US" sz="1200" dirty="0" smtClean="0">
                <a:latin typeface="Times New Roman" pitchFamily="18" charset="0"/>
                <a:cs typeface="Times New Roman" pitchFamily="18" charset="0"/>
              </a:rPr>
              <a:t>Farrington, Karen. </a:t>
            </a:r>
            <a:r>
              <a:rPr lang="en-US" sz="1200" i="1" dirty="0" smtClean="0">
                <a:latin typeface="Times New Roman" pitchFamily="18" charset="0"/>
                <a:cs typeface="Times New Roman" pitchFamily="18" charset="0"/>
              </a:rPr>
              <a:t>Historical Atlas of Expeditions</a:t>
            </a:r>
            <a:r>
              <a:rPr lang="en-US" sz="1200" dirty="0" smtClean="0">
                <a:latin typeface="Times New Roman" pitchFamily="18" charset="0"/>
                <a:cs typeface="Times New Roman" pitchFamily="18" charset="0"/>
              </a:rPr>
              <a:t>. New York: Checkmark, 2000. Print.</a:t>
            </a:r>
          </a:p>
          <a:p>
            <a:pPr>
              <a:buNone/>
            </a:pPr>
            <a:r>
              <a:rPr lang="en-US" sz="1200" dirty="0" smtClean="0">
                <a:latin typeface="Times New Roman" pitchFamily="18" charset="0"/>
                <a:cs typeface="Times New Roman" pitchFamily="18" charset="0"/>
              </a:rPr>
              <a:t>"Henry Hudson Biography." </a:t>
            </a:r>
            <a:r>
              <a:rPr lang="en-US" sz="1200" i="1" dirty="0" smtClean="0">
                <a:latin typeface="Times New Roman" pitchFamily="18" charset="0"/>
                <a:cs typeface="Times New Roman" pitchFamily="18" charset="0"/>
              </a:rPr>
              <a:t>Bio.com</a:t>
            </a:r>
            <a:r>
              <a:rPr lang="en-US" sz="1200" dirty="0" smtClean="0">
                <a:latin typeface="Times New Roman" pitchFamily="18" charset="0"/>
                <a:cs typeface="Times New Roman" pitchFamily="18" charset="0"/>
              </a:rPr>
              <a:t>. A&amp;E Networks Television, </a:t>
            </a:r>
            <a:r>
              <a:rPr lang="en-US" sz="1200" dirty="0" err="1"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Web. 15 Dec. 2012.</a:t>
            </a:r>
          </a:p>
          <a:p>
            <a:pPr>
              <a:buNone/>
            </a:pPr>
            <a:r>
              <a:rPr lang="en-US" sz="1200" dirty="0" smtClean="0">
                <a:latin typeface="Times New Roman" pitchFamily="18" charset="0"/>
                <a:cs typeface="Times New Roman" pitchFamily="18" charset="0"/>
              </a:rPr>
              <a:t>Humble, Richard. </a:t>
            </a:r>
            <a:r>
              <a:rPr lang="en-US" sz="1200" i="1" dirty="0" smtClean="0">
                <a:latin typeface="Times New Roman" pitchFamily="18" charset="0"/>
                <a:cs typeface="Times New Roman" pitchFamily="18" charset="0"/>
              </a:rPr>
              <a:t>The Explorers</a:t>
            </a:r>
            <a:r>
              <a:rPr lang="en-US" sz="1200" dirty="0" smtClean="0">
                <a:latin typeface="Times New Roman" pitchFamily="18" charset="0"/>
                <a:cs typeface="Times New Roman" pitchFamily="18" charset="0"/>
              </a:rPr>
              <a:t>. Alexandria, VA: Time-Life, 1978. Print.</a:t>
            </a:r>
          </a:p>
          <a:p>
            <a:pPr>
              <a:buNone/>
            </a:pPr>
            <a:r>
              <a:rPr lang="en-US" sz="1200" dirty="0" smtClean="0">
                <a:latin typeface="Times New Roman" pitchFamily="18" charset="0"/>
                <a:cs typeface="Times New Roman" pitchFamily="18" charset="0"/>
              </a:rPr>
              <a:t>"Juan Sebastian Del Cano (Spanish Navigator)." </a:t>
            </a:r>
            <a:r>
              <a:rPr lang="en-US" sz="1200" i="1" dirty="0" smtClean="0">
                <a:latin typeface="Times New Roman" pitchFamily="18" charset="0"/>
                <a:cs typeface="Times New Roman" pitchFamily="18" charset="0"/>
              </a:rPr>
              <a:t>Encyclopedia Britannica Online</a:t>
            </a:r>
            <a:r>
              <a:rPr lang="en-US" sz="1200" dirty="0" smtClean="0">
                <a:latin typeface="Times New Roman" pitchFamily="18" charset="0"/>
                <a:cs typeface="Times New Roman" pitchFamily="18" charset="0"/>
              </a:rPr>
              <a:t>. Encyclopedia Britannica, </a:t>
            </a:r>
            <a:r>
              <a:rPr lang="en-US" sz="1200" dirty="0" err="1"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Web. 15 Dec. 2012.</a:t>
            </a:r>
          </a:p>
          <a:p>
            <a:pPr>
              <a:buNone/>
            </a:pPr>
            <a:r>
              <a:rPr lang="en-US" sz="1200" dirty="0">
                <a:latin typeface="Times New Roman" pitchFamily="18" charset="0"/>
                <a:cs typeface="Times New Roman" pitchFamily="18" charset="0"/>
              </a:rPr>
              <a:t>"Louis Joliet." </a:t>
            </a:r>
            <a:r>
              <a:rPr lang="en-US" sz="1200" i="1" dirty="0">
                <a:latin typeface="Times New Roman" pitchFamily="18" charset="0"/>
                <a:cs typeface="Times New Roman" pitchFamily="18" charset="0"/>
              </a:rPr>
              <a:t>Elizabethan Era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n.d.</a:t>
            </a:r>
            <a:r>
              <a:rPr lang="en-US" sz="1200" dirty="0">
                <a:latin typeface="Times New Roman" pitchFamily="18" charset="0"/>
                <a:cs typeface="Times New Roman" pitchFamily="18" charset="0"/>
              </a:rPr>
              <a:t> Web. 8 Jan. 2013.</a:t>
            </a:r>
          </a:p>
          <a:p>
            <a:pPr>
              <a:buNone/>
            </a:pPr>
            <a:r>
              <a:rPr lang="en-US" sz="1200" dirty="0" smtClean="0">
                <a:latin typeface="Times New Roman" pitchFamily="18" charset="0"/>
                <a:cs typeface="Times New Roman" pitchFamily="18" charset="0"/>
              </a:rPr>
              <a:t>"Magellan." </a:t>
            </a:r>
            <a:r>
              <a:rPr lang="en-US" sz="1200" i="1" dirty="0" err="1" smtClean="0">
                <a:latin typeface="Times New Roman" pitchFamily="18" charset="0"/>
                <a:cs typeface="Times New Roman" pitchFamily="18" charset="0"/>
              </a:rPr>
              <a:t>ThinkQuest</a:t>
            </a:r>
            <a:r>
              <a:rPr lang="en-US" sz="1200" dirty="0" smtClean="0">
                <a:latin typeface="Times New Roman" pitchFamily="18" charset="0"/>
                <a:cs typeface="Times New Roman" pitchFamily="18" charset="0"/>
              </a:rPr>
              <a:t>. Oracle Foundation, </a:t>
            </a:r>
            <a:r>
              <a:rPr lang="en-US" sz="1200" dirty="0" err="1"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Web. 16 Dec. 2012.</a:t>
            </a:r>
          </a:p>
          <a:p>
            <a:pPr marL="0" indent="0">
              <a:buNone/>
            </a:pPr>
            <a:r>
              <a:rPr lang="en-US" sz="1200" dirty="0">
                <a:latin typeface="Times New Roman" pitchFamily="18" charset="0"/>
                <a:cs typeface="Times New Roman" pitchFamily="18" charset="0"/>
              </a:rPr>
              <a:t>"Prince Henry the Navigator." </a:t>
            </a:r>
            <a:r>
              <a:rPr lang="en-US" sz="1200" i="1" dirty="0">
                <a:latin typeface="Times New Roman" pitchFamily="18" charset="0"/>
                <a:cs typeface="Times New Roman" pitchFamily="18" charset="0"/>
              </a:rPr>
              <a:t>EnchantedLearning.com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n.d.</a:t>
            </a:r>
            <a:r>
              <a:rPr lang="en-US" sz="1200" dirty="0">
                <a:latin typeface="Times New Roman" pitchFamily="18" charset="0"/>
                <a:cs typeface="Times New Roman" pitchFamily="18" charset="0"/>
              </a:rPr>
              <a:t> Web. 7 Jan.   </a:t>
            </a:r>
          </a:p>
          <a:p>
            <a:pPr marL="0" indent="0">
              <a:buNone/>
            </a:pPr>
            <a:r>
              <a:rPr lang="en-US" sz="1200" dirty="0">
                <a:latin typeface="Times New Roman" pitchFamily="18" charset="0"/>
                <a:cs typeface="Times New Roman" pitchFamily="18" charset="0"/>
              </a:rPr>
              <a:t>      2013.</a:t>
            </a:r>
          </a:p>
          <a:p>
            <a:pPr>
              <a:buNone/>
            </a:pPr>
            <a:r>
              <a:rPr lang="en-US" sz="1200" dirty="0" smtClean="0">
                <a:latin typeface="Times New Roman" pitchFamily="18" charset="0"/>
                <a:cs typeface="Times New Roman" pitchFamily="18" charset="0"/>
              </a:rPr>
              <a:t>"Prince Henry the Navigator's Life." </a:t>
            </a:r>
            <a:r>
              <a:rPr lang="en-US" sz="1200" i="1" dirty="0" smtClean="0">
                <a:latin typeface="Times New Roman" pitchFamily="18" charset="0"/>
                <a:cs typeface="Times New Roman" pitchFamily="18" charset="0"/>
              </a:rPr>
              <a:t>Timeline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Web. 15 Dec. 2012.</a:t>
            </a:r>
          </a:p>
          <a:p>
            <a:pPr marL="0" indent="0">
              <a:buNone/>
            </a:pPr>
            <a:r>
              <a:rPr lang="en-US" sz="1200" dirty="0">
                <a:latin typeface="Times New Roman" pitchFamily="18" charset="0"/>
                <a:cs typeface="Times New Roman" pitchFamily="18" charset="0"/>
              </a:rPr>
              <a:t>"Samuel De Champlain: Explorer." </a:t>
            </a:r>
            <a:r>
              <a:rPr lang="en-US" sz="1200" i="1" dirty="0">
                <a:latin typeface="Times New Roman" pitchFamily="18" charset="0"/>
                <a:cs typeface="Times New Roman" pitchFamily="18" charset="0"/>
              </a:rPr>
              <a:t>EnchantedLearning.com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n.d.</a:t>
            </a:r>
            <a:r>
              <a:rPr lang="en-US" sz="1200" dirty="0">
                <a:latin typeface="Times New Roman" pitchFamily="18" charset="0"/>
                <a:cs typeface="Times New Roman" pitchFamily="18" charset="0"/>
              </a:rPr>
              <a:t> Web. </a:t>
            </a:r>
          </a:p>
          <a:p>
            <a:pPr marL="0" indent="0">
              <a:buNone/>
            </a:pPr>
            <a:r>
              <a:rPr lang="en-US" sz="1200" dirty="0">
                <a:latin typeface="Times New Roman" pitchFamily="18" charset="0"/>
                <a:cs typeface="Times New Roman" pitchFamily="18" charset="0"/>
              </a:rPr>
              <a:t>      9 Jan. 2013.</a:t>
            </a:r>
          </a:p>
          <a:p>
            <a:pPr>
              <a:buNone/>
            </a:pPr>
            <a:r>
              <a:rPr lang="en-US" sz="1200" dirty="0" smtClean="0">
                <a:latin typeface="Times New Roman" pitchFamily="18" charset="0"/>
                <a:cs typeface="Times New Roman" pitchFamily="18" charset="0"/>
              </a:rPr>
              <a:t>"Sir Francis Drake: Explorer." </a:t>
            </a:r>
            <a:r>
              <a:rPr lang="en-US" sz="1200" i="1" dirty="0" smtClean="0">
                <a:latin typeface="Times New Roman" pitchFamily="18" charset="0"/>
                <a:cs typeface="Times New Roman" pitchFamily="18" charset="0"/>
              </a:rPr>
              <a:t>EnchantedLearning.com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Web. 16 Dec. 2012.</a:t>
            </a:r>
          </a:p>
          <a:p>
            <a:pPr marL="0" indent="0">
              <a:buNone/>
            </a:pPr>
            <a:r>
              <a:rPr lang="en-US"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The French Come to the New World." </a:t>
            </a:r>
            <a:r>
              <a:rPr lang="en-US" sz="1200" i="1" dirty="0">
                <a:latin typeface="Times New Roman" pitchFamily="18" charset="0"/>
                <a:cs typeface="Times New Roman" pitchFamily="18" charset="0"/>
              </a:rPr>
              <a:t>Explorers</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n.d.</a:t>
            </a:r>
            <a:r>
              <a:rPr lang="en-US" sz="1200" dirty="0">
                <a:latin typeface="Times New Roman" pitchFamily="18" charset="0"/>
                <a:cs typeface="Times New Roman" pitchFamily="18" charset="0"/>
              </a:rPr>
              <a:t> Web. 10  </a:t>
            </a:r>
          </a:p>
          <a:p>
            <a:pPr marL="0" indent="0">
              <a:buNone/>
            </a:pPr>
            <a:r>
              <a:rPr lang="en-US" sz="1200" dirty="0">
                <a:latin typeface="Times New Roman" pitchFamily="18" charset="0"/>
                <a:cs typeface="Times New Roman" pitchFamily="18" charset="0"/>
              </a:rPr>
              <a:t>      Jan.2013.</a:t>
            </a:r>
          </a:p>
          <a:p>
            <a:pPr>
              <a:buNone/>
            </a:pPr>
            <a:r>
              <a:rPr lang="en-US" sz="1200" dirty="0" smtClean="0">
                <a:latin typeface="Times New Roman" pitchFamily="18" charset="0"/>
                <a:cs typeface="Times New Roman" pitchFamily="18" charset="0"/>
              </a:rPr>
              <a:t>"Vasco Da Gama." </a:t>
            </a:r>
            <a:r>
              <a:rPr lang="en-US" sz="1200" i="1" dirty="0" err="1" smtClean="0">
                <a:latin typeface="Times New Roman" pitchFamily="18" charset="0"/>
                <a:cs typeface="Times New Roman" pitchFamily="18" charset="0"/>
              </a:rPr>
              <a:t>ThinkQuest</a:t>
            </a:r>
            <a:r>
              <a:rPr lang="en-US" sz="1200" dirty="0" smtClean="0">
                <a:latin typeface="Times New Roman" pitchFamily="18" charset="0"/>
                <a:cs typeface="Times New Roman" pitchFamily="18" charset="0"/>
              </a:rPr>
              <a:t>. Oracle Foundation, </a:t>
            </a:r>
            <a:r>
              <a:rPr lang="en-US" sz="1200" dirty="0" err="1"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Web. 16 Dec. 2012.</a:t>
            </a:r>
          </a:p>
          <a:p>
            <a:pPr marL="0" indent="0">
              <a:buNone/>
            </a:pP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Mejiak</a:t>
            </a:r>
            <a:r>
              <a:rPr lang="en-US" sz="1200" dirty="0">
                <a:latin typeface="Times New Roman" pitchFamily="18" charset="0"/>
                <a:cs typeface="Times New Roman" pitchFamily="18" charset="0"/>
              </a:rPr>
              <a:t>, Michelle. "Vasco Da Gama Arrives in India." </a:t>
            </a:r>
            <a:r>
              <a:rPr lang="en-US" sz="1200" i="1" dirty="0">
                <a:latin typeface="Times New Roman" pitchFamily="18" charset="0"/>
                <a:cs typeface="Times New Roman" pitchFamily="18" charset="0"/>
              </a:rPr>
              <a:t>World History </a:t>
            </a:r>
            <a:endParaRPr lang="en-US" sz="1200" i="1" dirty="0" smtClean="0">
              <a:latin typeface="Times New Roman" pitchFamily="18" charset="0"/>
              <a:cs typeface="Times New Roman" pitchFamily="18" charset="0"/>
            </a:endParaRPr>
          </a:p>
          <a:p>
            <a:pPr marL="0" indent="0">
              <a:buNone/>
            </a:pPr>
            <a:r>
              <a:rPr lang="en-US" sz="1200" i="1" dirty="0">
                <a:latin typeface="Times New Roman" pitchFamily="18" charset="0"/>
                <a:cs typeface="Times New Roman" pitchFamily="18" charset="0"/>
              </a:rPr>
              <a:t> </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Cronology</a:t>
            </a:r>
            <a:r>
              <a:rPr lang="en-US" sz="1200" dirty="0" err="1" smtClean="0">
                <a:latin typeface="Times New Roman" pitchFamily="18" charset="0"/>
                <a:cs typeface="Times New Roman" pitchFamily="18" charset="0"/>
              </a:rPr>
              <a:t>.Ed</a:t>
            </a:r>
            <a:r>
              <a:rPr lang="en-US" sz="1200" dirty="0">
                <a:latin typeface="Times New Roman" pitchFamily="18" charset="0"/>
                <a:cs typeface="Times New Roman" pitchFamily="18" charset="0"/>
              </a:rPr>
              <a:t>. Dana Thompson. </a:t>
            </a:r>
            <a:r>
              <a:rPr lang="en-US" sz="1200" dirty="0" err="1">
                <a:latin typeface="Times New Roman" pitchFamily="18" charset="0"/>
                <a:cs typeface="Times New Roman" pitchFamily="18" charset="0"/>
              </a:rPr>
              <a:t>N.p</a:t>
            </a:r>
            <a:r>
              <a:rPr lang="en-US" sz="1200" dirty="0">
                <a:latin typeface="Times New Roman" pitchFamily="18" charset="0"/>
                <a:cs typeface="Times New Roman" pitchFamily="18" charset="0"/>
              </a:rPr>
              <a:t>., 15 Dec. 1998. Web. 8 Jan. 2013.</a:t>
            </a:r>
          </a:p>
          <a:p>
            <a:pPr>
              <a:buNone/>
            </a:pPr>
            <a:endParaRPr lang="en-US" sz="2000" dirty="0" smtClean="0">
              <a:latin typeface="Times New Roman" pitchFamily="18" charset="0"/>
              <a:cs typeface="Times New Roman" pitchFamily="18" charset="0"/>
            </a:endParaRPr>
          </a:p>
          <a:p>
            <a:pPr>
              <a:buNone/>
            </a:pPr>
            <a:endParaRPr lang="en-US" sz="2000" dirty="0"/>
          </a:p>
        </p:txBody>
      </p:sp>
      <p:sp>
        <p:nvSpPr>
          <p:cNvPr id="4" name="TextBox 3"/>
          <p:cNvSpPr txBox="1"/>
          <p:nvPr/>
        </p:nvSpPr>
        <p:spPr>
          <a:xfrm>
            <a:off x="9448800" y="381000"/>
            <a:ext cx="1447800" cy="5139869"/>
          </a:xfrm>
          <a:prstGeom prst="rect">
            <a:avLst/>
          </a:prstGeom>
          <a:noFill/>
        </p:spPr>
        <p:txBody>
          <a:bodyPr wrap="square" rtlCol="0">
            <a:spAutoFit/>
          </a:bodyPr>
          <a:lstStyle/>
          <a:p>
            <a:r>
              <a:rPr lang="en-US" sz="1000" dirty="0" smtClean="0">
                <a:hlinkClick r:id="rId2"/>
              </a:rPr>
              <a:t>http://www.infoplease.com/biography/var/bartolomeudias.html</a:t>
            </a:r>
            <a:endParaRPr lang="en-US" sz="1000" dirty="0" smtClean="0"/>
          </a:p>
          <a:p>
            <a:r>
              <a:rPr lang="en-US" sz="1000" dirty="0" smtClean="0">
                <a:hlinkClick r:id="rId3"/>
              </a:rPr>
              <a:t>http://www.thenagain.info/webchron/westeurope/dagama.html</a:t>
            </a:r>
            <a:endParaRPr lang="en-US" sz="1000" dirty="0" smtClean="0"/>
          </a:p>
          <a:p>
            <a:r>
              <a:rPr lang="en-US" sz="1000" dirty="0" smtClean="0">
                <a:hlinkClick r:id="rId4"/>
              </a:rPr>
              <a:t>http://www.enchantedlearning.com/explorers/page/h/henry.shtml</a:t>
            </a:r>
            <a:endParaRPr lang="en-US" sz="1000" dirty="0" smtClean="0"/>
          </a:p>
          <a:p>
            <a:r>
              <a:rPr lang="en-US" sz="1000" dirty="0">
                <a:hlinkClick r:id="rId5"/>
              </a:rPr>
              <a:t>http://</a:t>
            </a:r>
            <a:r>
              <a:rPr lang="en-US" sz="1000" dirty="0" smtClean="0">
                <a:hlinkClick r:id="rId5"/>
              </a:rPr>
              <a:t>www.enchantedlearning.com/explorers/page/c/champlain.shtml</a:t>
            </a:r>
            <a:endParaRPr lang="en-US" sz="1000" dirty="0" smtClean="0"/>
          </a:p>
          <a:p>
            <a:r>
              <a:rPr lang="en-US" sz="1000" dirty="0">
                <a:hlinkClick r:id="rId6"/>
              </a:rPr>
              <a:t>http://</a:t>
            </a:r>
            <a:r>
              <a:rPr lang="en-US" sz="1000" dirty="0" smtClean="0">
                <a:hlinkClick r:id="rId6"/>
              </a:rPr>
              <a:t>www.enchantedlearning.com/explorers/indexm.shtml</a:t>
            </a:r>
            <a:endParaRPr lang="en-US" sz="1000" dirty="0" smtClean="0"/>
          </a:p>
          <a:p>
            <a:r>
              <a:rPr lang="en-US" sz="1000" dirty="0">
                <a:hlinkClick r:id="rId7"/>
              </a:rPr>
              <a:t>http://</a:t>
            </a:r>
            <a:r>
              <a:rPr lang="en-US" sz="1000" dirty="0" smtClean="0">
                <a:hlinkClick r:id="rId7"/>
              </a:rPr>
              <a:t>www.elizabethan-era.org.uk/louis-joliet.htm</a:t>
            </a:r>
            <a:endParaRPr lang="en-US" sz="1000" dirty="0" smtClean="0"/>
          </a:p>
          <a:p>
            <a:r>
              <a:rPr lang="en-US" sz="1000" dirty="0">
                <a:hlinkClick r:id="rId8"/>
              </a:rPr>
              <a:t>http://</a:t>
            </a:r>
            <a:r>
              <a:rPr lang="en-US" sz="1000" dirty="0" smtClean="0">
                <a:hlinkClick r:id="rId8"/>
              </a:rPr>
              <a:t>learningtogive.org/papers/paper272.html</a:t>
            </a:r>
            <a:endParaRPr lang="en-US" sz="1000" dirty="0" smtClean="0"/>
          </a:p>
          <a:p>
            <a:r>
              <a:rPr lang="en-US" sz="1000" dirty="0">
                <a:hlinkClick r:id="rId9"/>
              </a:rPr>
              <a:t>http://</a:t>
            </a:r>
            <a:r>
              <a:rPr lang="en-US" sz="1000" dirty="0" smtClean="0">
                <a:hlinkClick r:id="rId9"/>
              </a:rPr>
              <a:t>www.mce.k12tn.net/explorers/frenchexplorers.htm</a:t>
            </a:r>
            <a:endParaRPr lang="en-US" sz="10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cxnSp>
        <p:nvCxnSpPr>
          <p:cNvPr id="157" name="Straight Connector 156"/>
          <p:cNvCxnSpPr>
            <a:endCxn id="149" idx="0"/>
          </p:cNvCxnSpPr>
          <p:nvPr/>
        </p:nvCxnSpPr>
        <p:spPr>
          <a:xfrm flipH="1">
            <a:off x="6166889" y="4427612"/>
            <a:ext cx="10166" cy="157299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019801" y="2133600"/>
            <a:ext cx="24978" cy="225819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470402" y="1952625"/>
            <a:ext cx="8912" cy="249477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38400" y="304800"/>
            <a:ext cx="4191000" cy="609600"/>
          </a:xfrm>
        </p:spPr>
        <p:txBody>
          <a:bodyPr>
            <a:normAutofit/>
          </a:bodyPr>
          <a:lstStyle/>
          <a:p>
            <a:r>
              <a:rPr lang="en-US" sz="2800" dirty="0" smtClean="0">
                <a:latin typeface="Times New Roman" pitchFamily="18" charset="0"/>
                <a:cs typeface="Times New Roman" pitchFamily="18" charset="0"/>
              </a:rPr>
              <a:t>Timeline of Explorers</a:t>
            </a:r>
            <a:endParaRPr lang="en-US" sz="2800" dirty="0">
              <a:latin typeface="Times New Roman" pitchFamily="18" charset="0"/>
              <a:cs typeface="Times New Roman" pitchFamily="18" charset="0"/>
            </a:endParaRPr>
          </a:p>
        </p:txBody>
      </p:sp>
      <p:pic>
        <p:nvPicPr>
          <p:cNvPr id="3074" name="Picture 2" descr="https://upload.wikimedia.org/wikipedia/commons/thumb/5/5c/Flag_of_Portugal.svg/600px-Flag_of_Portugal.svg.png"/>
          <p:cNvPicPr>
            <a:picLocks noChangeAspect="1" noChangeArrowheads="1"/>
          </p:cNvPicPr>
          <p:nvPr/>
        </p:nvPicPr>
        <p:blipFill>
          <a:blip r:embed="rId3" cstate="print"/>
          <a:srcRect/>
          <a:stretch>
            <a:fillRect/>
          </a:stretch>
        </p:blipFill>
        <p:spPr bwMode="auto">
          <a:xfrm>
            <a:off x="778729" y="3619500"/>
            <a:ext cx="762000" cy="457200"/>
          </a:xfrm>
          <a:prstGeom prst="rect">
            <a:avLst/>
          </a:prstGeom>
          <a:noFill/>
        </p:spPr>
      </p:pic>
      <p:pic>
        <p:nvPicPr>
          <p:cNvPr id="3076" name="Picture 4" descr="http://www.spain-flag.eu/photos/spain-flag.gif"/>
          <p:cNvPicPr>
            <a:picLocks noChangeAspect="1" noChangeArrowheads="1"/>
          </p:cNvPicPr>
          <p:nvPr/>
        </p:nvPicPr>
        <p:blipFill>
          <a:blip r:embed="rId4" cstate="print"/>
          <a:srcRect/>
          <a:stretch>
            <a:fillRect/>
          </a:stretch>
        </p:blipFill>
        <p:spPr bwMode="auto">
          <a:xfrm>
            <a:off x="444003" y="3595132"/>
            <a:ext cx="755230" cy="495300"/>
          </a:xfrm>
          <a:prstGeom prst="rect">
            <a:avLst/>
          </a:prstGeom>
          <a:noFill/>
        </p:spPr>
      </p:pic>
      <p:sp>
        <p:nvSpPr>
          <p:cNvPr id="3080" name="AutoShape 8" descr="http://upload.wikimedia.org/wikipedia/commons/a/a9/Flag_of_England_(bordered).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http://upload.wikimedia.org/wikipedia/commons/a/a9/Flag_of_England_(bordered).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http://upload.wikimedia.org/wikipedia/commons/a/a9/Flag_of_England_(bordered).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6" name="AutoShape 14" descr="http://upload.wikimedia.org/wikipedia/commons/a/a9/Flag_of_England_(bordered).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8" name="AutoShape 16" descr="http://upload.wikimedia.org/wikipedia/commons/a/a9/Flag_of_England_(bordered).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05" name="Group 104"/>
          <p:cNvGrpSpPr/>
          <p:nvPr/>
        </p:nvGrpSpPr>
        <p:grpSpPr>
          <a:xfrm>
            <a:off x="7848600" y="1219200"/>
            <a:ext cx="1025769" cy="875740"/>
            <a:chOff x="7924800" y="267260"/>
            <a:chExt cx="1025769" cy="875740"/>
          </a:xfrm>
        </p:grpSpPr>
        <p:sp>
          <p:nvSpPr>
            <p:cNvPr id="104" name="Rectangle 103"/>
            <p:cNvSpPr/>
            <p:nvPr/>
          </p:nvSpPr>
          <p:spPr>
            <a:xfrm>
              <a:off x="8077200" y="381000"/>
              <a:ext cx="829774" cy="762000"/>
            </a:xfrm>
            <a:prstGeom prst="rect">
              <a:avLst/>
            </a:prstGeom>
            <a:solidFill>
              <a:srgbClr val="4BACC6">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Box 18"/>
            <p:cNvSpPr txBox="1"/>
            <p:nvPr/>
          </p:nvSpPr>
          <p:spPr>
            <a:xfrm>
              <a:off x="8020050" y="381000"/>
              <a:ext cx="930519" cy="738664"/>
            </a:xfrm>
            <a:prstGeom prst="rect">
              <a:avLst/>
            </a:prstGeom>
            <a:noFill/>
          </p:spPr>
          <p:txBody>
            <a:bodyPr wrap="square" rtlCol="0">
              <a:spAutoFit/>
            </a:bodyPr>
            <a:lstStyle/>
            <a:p>
              <a:pPr algn="ctr"/>
              <a:r>
                <a:rPr lang="en-US" sz="1050" smtClean="0"/>
                <a:t>Captain James Cook</a:t>
              </a:r>
            </a:p>
            <a:p>
              <a:pPr algn="ctr"/>
              <a:r>
                <a:rPr lang="en-US" sz="1050" smtClean="0"/>
                <a:t>1728 – 1779</a:t>
              </a:r>
            </a:p>
            <a:p>
              <a:pPr algn="ctr"/>
              <a:r>
                <a:rPr lang="en-US" sz="1050" smtClean="0"/>
                <a:t>(English)</a:t>
              </a:r>
              <a:endParaRPr lang="en-US" sz="1050"/>
            </a:p>
          </p:txBody>
        </p:sp>
        <p:pic>
          <p:nvPicPr>
            <p:cNvPr id="3078" name="Picture 6" descr="http://resources.woodlands-junior.kent.sch.uk/customs/images/uk.jpg"/>
            <p:cNvPicPr>
              <a:picLocks noChangeAspect="1" noChangeArrowheads="1"/>
            </p:cNvPicPr>
            <p:nvPr/>
          </p:nvPicPr>
          <p:blipFill>
            <a:blip r:embed="rId5" cstate="print"/>
            <a:srcRect/>
            <a:stretch>
              <a:fillRect/>
            </a:stretch>
          </p:blipFill>
          <p:spPr bwMode="auto">
            <a:xfrm>
              <a:off x="7924800" y="267260"/>
              <a:ext cx="308830" cy="152146"/>
            </a:xfrm>
            <a:prstGeom prst="rect">
              <a:avLst/>
            </a:prstGeom>
            <a:noFill/>
          </p:spPr>
        </p:pic>
      </p:grpSp>
      <p:grpSp>
        <p:nvGrpSpPr>
          <p:cNvPr id="111" name="Group 110"/>
          <p:cNvGrpSpPr/>
          <p:nvPr/>
        </p:nvGrpSpPr>
        <p:grpSpPr>
          <a:xfrm>
            <a:off x="2419350" y="1219200"/>
            <a:ext cx="1085850" cy="873300"/>
            <a:chOff x="2590800" y="1107900"/>
            <a:chExt cx="1085850" cy="873300"/>
          </a:xfrm>
        </p:grpSpPr>
        <p:sp>
          <p:nvSpPr>
            <p:cNvPr id="110" name="Rectangle 109"/>
            <p:cNvSpPr/>
            <p:nvPr/>
          </p:nvSpPr>
          <p:spPr>
            <a:xfrm>
              <a:off x="2743200" y="1219200"/>
              <a:ext cx="829774" cy="762000"/>
            </a:xfrm>
            <a:prstGeom prst="rect">
              <a:avLst/>
            </a:prstGeom>
            <a:solidFill>
              <a:srgbClr val="FFFF00">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TextBox 65"/>
            <p:cNvSpPr txBox="1"/>
            <p:nvPr/>
          </p:nvSpPr>
          <p:spPr>
            <a:xfrm>
              <a:off x="2609850" y="1238250"/>
              <a:ext cx="1066800" cy="707886"/>
            </a:xfrm>
            <a:prstGeom prst="rect">
              <a:avLst/>
            </a:prstGeom>
            <a:noFill/>
          </p:spPr>
          <p:txBody>
            <a:bodyPr wrap="square" rtlCol="0">
              <a:spAutoFit/>
            </a:bodyPr>
            <a:lstStyle/>
            <a:p>
              <a:pPr algn="ctr"/>
              <a:r>
                <a:rPr lang="en-US" sz="1000" dirty="0" smtClean="0"/>
                <a:t>Prince Henry “the Navigator”</a:t>
              </a:r>
            </a:p>
            <a:p>
              <a:pPr algn="ctr"/>
              <a:r>
                <a:rPr lang="en-US" sz="1000" dirty="0" smtClean="0"/>
                <a:t>1394-1460</a:t>
              </a:r>
            </a:p>
            <a:p>
              <a:pPr algn="ctr"/>
              <a:r>
                <a:rPr lang="en-US" sz="1000" dirty="0" smtClean="0"/>
                <a:t>(Portuguese)</a:t>
              </a:r>
            </a:p>
          </p:txBody>
        </p:sp>
        <p:pic>
          <p:nvPicPr>
            <p:cNvPr id="76" name="Picture 2" descr="https://upload.wikimedia.org/wikipedia/commons/thumb/5/5c/Flag_of_Portugal.svg/600px-Flag_of_Portugal.svg.png"/>
            <p:cNvPicPr>
              <a:picLocks noChangeAspect="1" noChangeArrowheads="1"/>
            </p:cNvPicPr>
            <p:nvPr/>
          </p:nvPicPr>
          <p:blipFill>
            <a:blip r:embed="rId3" cstate="print"/>
            <a:srcRect/>
            <a:stretch>
              <a:fillRect/>
            </a:stretch>
          </p:blipFill>
          <p:spPr bwMode="auto">
            <a:xfrm>
              <a:off x="2590800" y="1107900"/>
              <a:ext cx="324338" cy="149400"/>
            </a:xfrm>
            <a:prstGeom prst="rect">
              <a:avLst/>
            </a:prstGeom>
            <a:noFill/>
          </p:spPr>
        </p:pic>
      </p:grpSp>
      <p:grpSp>
        <p:nvGrpSpPr>
          <p:cNvPr id="102" name="Group 101"/>
          <p:cNvGrpSpPr/>
          <p:nvPr/>
        </p:nvGrpSpPr>
        <p:grpSpPr>
          <a:xfrm>
            <a:off x="3866502" y="1066800"/>
            <a:ext cx="1086498" cy="873277"/>
            <a:chOff x="4399902" y="498323"/>
            <a:chExt cx="1086498" cy="873277"/>
          </a:xfrm>
        </p:grpSpPr>
        <p:sp>
          <p:nvSpPr>
            <p:cNvPr id="100" name="Rectangle 99"/>
            <p:cNvSpPr/>
            <p:nvPr/>
          </p:nvSpPr>
          <p:spPr>
            <a:xfrm>
              <a:off x="4572000" y="609600"/>
              <a:ext cx="829774" cy="762000"/>
            </a:xfrm>
            <a:prstGeom prst="rect">
              <a:avLst/>
            </a:prstGeom>
            <a:solidFill>
              <a:srgbClr val="FF0000">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extBox 20"/>
            <p:cNvSpPr txBox="1"/>
            <p:nvPr/>
          </p:nvSpPr>
          <p:spPr>
            <a:xfrm>
              <a:off x="4483711" y="609600"/>
              <a:ext cx="1002689" cy="738664"/>
            </a:xfrm>
            <a:prstGeom prst="rect">
              <a:avLst/>
            </a:prstGeom>
            <a:noFill/>
          </p:spPr>
          <p:txBody>
            <a:bodyPr wrap="square" rtlCol="0">
              <a:spAutoFit/>
            </a:bodyPr>
            <a:lstStyle/>
            <a:p>
              <a:pPr algn="ctr"/>
              <a:r>
                <a:rPr lang="en-US" sz="1050" smtClean="0"/>
                <a:t>Ferdinand Magellan</a:t>
              </a:r>
            </a:p>
            <a:p>
              <a:pPr algn="ctr"/>
              <a:r>
                <a:rPr lang="en-US" sz="1050" smtClean="0"/>
                <a:t>1480-1521</a:t>
              </a:r>
            </a:p>
            <a:p>
              <a:pPr algn="ctr"/>
              <a:r>
                <a:rPr lang="en-US" sz="1050" smtClean="0"/>
                <a:t>(Portuguese)</a:t>
              </a:r>
              <a:endParaRPr lang="en-US" sz="1050"/>
            </a:p>
          </p:txBody>
        </p:sp>
        <p:pic>
          <p:nvPicPr>
            <p:cNvPr id="82" name="Picture 4" descr="http://www.spain-flag.eu/photos/spain-flag.gif"/>
            <p:cNvPicPr>
              <a:picLocks noChangeAspect="1" noChangeArrowheads="1"/>
            </p:cNvPicPr>
            <p:nvPr/>
          </p:nvPicPr>
          <p:blipFill>
            <a:blip r:embed="rId4" cstate="print"/>
            <a:srcRect/>
            <a:stretch>
              <a:fillRect/>
            </a:stretch>
          </p:blipFill>
          <p:spPr bwMode="auto">
            <a:xfrm>
              <a:off x="4399902" y="498323"/>
              <a:ext cx="324498" cy="149377"/>
            </a:xfrm>
            <a:prstGeom prst="rect">
              <a:avLst/>
            </a:prstGeom>
            <a:noFill/>
          </p:spPr>
        </p:pic>
      </p:grpSp>
      <p:pic>
        <p:nvPicPr>
          <p:cNvPr id="83" name="Picture 2" descr="http://images.wikia.com/halo/images/5/50/Admin_Flag_-_The_Netherlands.gif"/>
          <p:cNvPicPr>
            <a:picLocks noChangeAspect="1" noChangeArrowheads="1"/>
          </p:cNvPicPr>
          <p:nvPr/>
        </p:nvPicPr>
        <p:blipFill>
          <a:blip r:embed="rId6" cstate="print"/>
          <a:srcRect/>
          <a:stretch>
            <a:fillRect/>
          </a:stretch>
        </p:blipFill>
        <p:spPr bwMode="auto">
          <a:xfrm>
            <a:off x="12954000" y="-685800"/>
            <a:ext cx="342901" cy="228601"/>
          </a:xfrm>
          <a:prstGeom prst="rect">
            <a:avLst/>
          </a:prstGeom>
          <a:noFill/>
        </p:spPr>
      </p:pic>
      <p:sp>
        <p:nvSpPr>
          <p:cNvPr id="89" name="TextBox 88"/>
          <p:cNvSpPr txBox="1"/>
          <p:nvPr/>
        </p:nvSpPr>
        <p:spPr>
          <a:xfrm>
            <a:off x="721658" y="4724400"/>
            <a:ext cx="914400" cy="1015663"/>
          </a:xfrm>
          <a:prstGeom prst="rect">
            <a:avLst/>
          </a:prstGeom>
          <a:noFill/>
        </p:spPr>
        <p:txBody>
          <a:bodyPr wrap="square" rtlCol="0">
            <a:spAutoFit/>
          </a:bodyPr>
          <a:lstStyle/>
          <a:p>
            <a:r>
              <a:rPr lang="en-US" sz="600" dirty="0" smtClean="0">
                <a:latin typeface="Times New Roman" pitchFamily="18" charset="0"/>
                <a:cs typeface="Times New Roman" pitchFamily="18" charset="0"/>
              </a:rPr>
              <a:t>This timeline tells the name and lifetime of each explorer or navigator. The flag attached to their box shows the country  that they sailed for. The key shows the country and their corresponding flag. </a:t>
            </a:r>
            <a:endParaRPr lang="en-US" sz="600" dirty="0">
              <a:latin typeface="Times New Roman" pitchFamily="18" charset="0"/>
              <a:cs typeface="Times New Roman" pitchFamily="18" charset="0"/>
            </a:endParaRPr>
          </a:p>
        </p:txBody>
      </p:sp>
      <p:grpSp>
        <p:nvGrpSpPr>
          <p:cNvPr id="103" name="Group 102"/>
          <p:cNvGrpSpPr/>
          <p:nvPr/>
        </p:nvGrpSpPr>
        <p:grpSpPr>
          <a:xfrm>
            <a:off x="5867400" y="2209800"/>
            <a:ext cx="1008185" cy="875532"/>
            <a:chOff x="6324600" y="877068"/>
            <a:chExt cx="1008185" cy="875532"/>
          </a:xfrm>
        </p:grpSpPr>
        <p:sp>
          <p:nvSpPr>
            <p:cNvPr id="101" name="Rectangle 100"/>
            <p:cNvSpPr/>
            <p:nvPr/>
          </p:nvSpPr>
          <p:spPr>
            <a:xfrm>
              <a:off x="6477000" y="990600"/>
              <a:ext cx="829774" cy="762000"/>
            </a:xfrm>
            <a:prstGeom prst="rect">
              <a:avLst/>
            </a:prstGeom>
            <a:solidFill>
              <a:srgbClr val="4BACC6">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438900" y="990600"/>
              <a:ext cx="893885" cy="738664"/>
            </a:xfrm>
            <a:prstGeom prst="rect">
              <a:avLst/>
            </a:prstGeom>
            <a:noFill/>
          </p:spPr>
          <p:txBody>
            <a:bodyPr wrap="square" rtlCol="0">
              <a:spAutoFit/>
            </a:bodyPr>
            <a:lstStyle/>
            <a:p>
              <a:pPr algn="ctr"/>
              <a:r>
                <a:rPr lang="en-US" sz="1050" dirty="0" smtClean="0">
                  <a:latin typeface="Times New Roman" pitchFamily="18" charset="0"/>
                  <a:cs typeface="Times New Roman" pitchFamily="18" charset="0"/>
                </a:rPr>
                <a:t>Henry Hudson</a:t>
              </a:r>
            </a:p>
            <a:p>
              <a:pPr algn="ctr"/>
              <a:r>
                <a:rPr lang="en-US" sz="1050" dirty="0" smtClean="0">
                  <a:latin typeface="Times New Roman" pitchFamily="18" charset="0"/>
                  <a:cs typeface="Times New Roman" pitchFamily="18" charset="0"/>
                </a:rPr>
                <a:t>1565-1611</a:t>
              </a:r>
            </a:p>
            <a:p>
              <a:pPr algn="ctr"/>
              <a:r>
                <a:rPr lang="en-US" sz="1050" dirty="0" smtClean="0">
                  <a:latin typeface="Times New Roman" pitchFamily="18" charset="0"/>
                  <a:cs typeface="Times New Roman" pitchFamily="18" charset="0"/>
                </a:rPr>
                <a:t>(English)</a:t>
              </a:r>
            </a:p>
          </p:txBody>
        </p:sp>
        <p:pic>
          <p:nvPicPr>
            <p:cNvPr id="81" name="Picture 18" descr="http://flagartist.com/FLAGARTIST/flags/F/flag_art_flag_of_england_united_kingdom-1969px.png"/>
            <p:cNvPicPr>
              <a:picLocks noChangeAspect="1" noChangeArrowheads="1"/>
            </p:cNvPicPr>
            <p:nvPr/>
          </p:nvPicPr>
          <p:blipFill>
            <a:blip r:embed="rId7" cstate="print"/>
            <a:srcRect/>
            <a:stretch>
              <a:fillRect/>
            </a:stretch>
          </p:blipFill>
          <p:spPr bwMode="auto">
            <a:xfrm>
              <a:off x="6324600" y="877068"/>
              <a:ext cx="309501" cy="151632"/>
            </a:xfrm>
            <a:prstGeom prst="rect">
              <a:avLst/>
            </a:prstGeom>
            <a:noFill/>
          </p:spPr>
        </p:pic>
      </p:grpSp>
      <p:grpSp>
        <p:nvGrpSpPr>
          <p:cNvPr id="107" name="Group 106"/>
          <p:cNvGrpSpPr/>
          <p:nvPr/>
        </p:nvGrpSpPr>
        <p:grpSpPr>
          <a:xfrm>
            <a:off x="4910504" y="2286000"/>
            <a:ext cx="994996" cy="875532"/>
            <a:chOff x="7315200" y="1334268"/>
            <a:chExt cx="994996" cy="875532"/>
          </a:xfrm>
        </p:grpSpPr>
        <p:sp>
          <p:nvSpPr>
            <p:cNvPr id="106" name="Rectangle 105"/>
            <p:cNvSpPr/>
            <p:nvPr/>
          </p:nvSpPr>
          <p:spPr>
            <a:xfrm>
              <a:off x="7467600" y="1447800"/>
              <a:ext cx="829774" cy="762000"/>
            </a:xfrm>
            <a:prstGeom prst="rect">
              <a:avLst/>
            </a:prstGeom>
            <a:solidFill>
              <a:srgbClr val="4BACC6">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TextBox 15"/>
            <p:cNvSpPr txBox="1"/>
            <p:nvPr/>
          </p:nvSpPr>
          <p:spPr>
            <a:xfrm>
              <a:off x="7439025" y="1447800"/>
              <a:ext cx="871171" cy="738664"/>
            </a:xfrm>
            <a:prstGeom prst="rect">
              <a:avLst/>
            </a:prstGeom>
            <a:noFill/>
          </p:spPr>
          <p:txBody>
            <a:bodyPr wrap="square" rtlCol="0">
              <a:spAutoFit/>
            </a:bodyPr>
            <a:lstStyle/>
            <a:p>
              <a:pPr algn="ctr"/>
              <a:r>
                <a:rPr lang="en-US" sz="1050" dirty="0" smtClean="0"/>
                <a:t>Sir Walter Raleigh</a:t>
              </a:r>
            </a:p>
            <a:p>
              <a:pPr algn="ctr"/>
              <a:r>
                <a:rPr lang="en-US" sz="1050" dirty="0" smtClean="0"/>
                <a:t>1554 – 1618</a:t>
              </a:r>
            </a:p>
            <a:p>
              <a:pPr algn="ctr"/>
              <a:r>
                <a:rPr lang="en-US" sz="1050" dirty="0" smtClean="0"/>
                <a:t>(English)</a:t>
              </a:r>
            </a:p>
          </p:txBody>
        </p:sp>
        <p:pic>
          <p:nvPicPr>
            <p:cNvPr id="86" name="Picture 18" descr="http://flagartist.com/FLAGARTIST/flags/F/flag_art_flag_of_england_united_kingdom-1969px.png"/>
            <p:cNvPicPr>
              <a:picLocks noChangeAspect="1" noChangeArrowheads="1"/>
            </p:cNvPicPr>
            <p:nvPr/>
          </p:nvPicPr>
          <p:blipFill>
            <a:blip r:embed="rId7" cstate="print"/>
            <a:srcRect/>
            <a:stretch>
              <a:fillRect/>
            </a:stretch>
          </p:blipFill>
          <p:spPr bwMode="auto">
            <a:xfrm>
              <a:off x="7315200" y="1334268"/>
              <a:ext cx="309501" cy="151632"/>
            </a:xfrm>
            <a:prstGeom prst="rect">
              <a:avLst/>
            </a:prstGeom>
            <a:noFill/>
          </p:spPr>
        </p:pic>
      </p:grpSp>
      <p:grpSp>
        <p:nvGrpSpPr>
          <p:cNvPr id="109" name="Group 108"/>
          <p:cNvGrpSpPr/>
          <p:nvPr/>
        </p:nvGrpSpPr>
        <p:grpSpPr>
          <a:xfrm>
            <a:off x="2971800" y="2286000"/>
            <a:ext cx="994996" cy="873278"/>
            <a:chOff x="685800" y="803122"/>
            <a:chExt cx="994996" cy="873278"/>
          </a:xfrm>
        </p:grpSpPr>
        <p:pic>
          <p:nvPicPr>
            <p:cNvPr id="75" name="Picture 4" descr="http://www.spain-flag.eu/photos/spain-flag.gif"/>
            <p:cNvPicPr>
              <a:picLocks noChangeAspect="1" noChangeArrowheads="1"/>
            </p:cNvPicPr>
            <p:nvPr/>
          </p:nvPicPr>
          <p:blipFill>
            <a:blip r:embed="rId4" cstate="print"/>
            <a:srcRect/>
            <a:stretch>
              <a:fillRect/>
            </a:stretch>
          </p:blipFill>
          <p:spPr bwMode="auto">
            <a:xfrm>
              <a:off x="685800" y="803122"/>
              <a:ext cx="324498" cy="149378"/>
            </a:xfrm>
            <a:prstGeom prst="rect">
              <a:avLst/>
            </a:prstGeom>
            <a:noFill/>
          </p:spPr>
        </p:pic>
        <p:sp>
          <p:nvSpPr>
            <p:cNvPr id="108" name="Rectangle 107"/>
            <p:cNvSpPr/>
            <p:nvPr/>
          </p:nvSpPr>
          <p:spPr>
            <a:xfrm>
              <a:off x="838200" y="914400"/>
              <a:ext cx="829774" cy="762000"/>
            </a:xfrm>
            <a:prstGeom prst="rect">
              <a:avLst/>
            </a:prstGeom>
            <a:solidFill>
              <a:srgbClr val="FF0000">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TextBox 23"/>
            <p:cNvSpPr txBox="1"/>
            <p:nvPr/>
          </p:nvSpPr>
          <p:spPr>
            <a:xfrm>
              <a:off x="838200" y="914400"/>
              <a:ext cx="842596" cy="738664"/>
            </a:xfrm>
            <a:prstGeom prst="rect">
              <a:avLst/>
            </a:prstGeom>
            <a:noFill/>
          </p:spPr>
          <p:txBody>
            <a:bodyPr wrap="square" rtlCol="0">
              <a:spAutoFit/>
            </a:bodyPr>
            <a:lstStyle/>
            <a:p>
              <a:pPr algn="ctr"/>
              <a:r>
                <a:rPr lang="en-US" sz="1050" dirty="0" smtClean="0">
                  <a:latin typeface="Times New Roman" pitchFamily="18" charset="0"/>
                  <a:cs typeface="Times New Roman" pitchFamily="18" charset="0"/>
                </a:rPr>
                <a:t>Christopher Columbus</a:t>
              </a:r>
            </a:p>
            <a:p>
              <a:pPr algn="ctr"/>
              <a:r>
                <a:rPr lang="en-US" sz="1050" dirty="0" smtClean="0">
                  <a:latin typeface="Times New Roman" pitchFamily="18" charset="0"/>
                  <a:cs typeface="Times New Roman" pitchFamily="18" charset="0"/>
                </a:rPr>
                <a:t>1451-1506</a:t>
              </a:r>
            </a:p>
            <a:p>
              <a:pPr algn="ctr"/>
              <a:r>
                <a:rPr lang="en-US" sz="1050" dirty="0" smtClean="0">
                  <a:latin typeface="Times New Roman" pitchFamily="18" charset="0"/>
                  <a:cs typeface="Times New Roman" pitchFamily="18" charset="0"/>
                </a:rPr>
                <a:t>(Genoa)</a:t>
              </a:r>
            </a:p>
          </p:txBody>
        </p:sp>
      </p:grpSp>
      <p:grpSp>
        <p:nvGrpSpPr>
          <p:cNvPr id="117" name="Group 116"/>
          <p:cNvGrpSpPr/>
          <p:nvPr/>
        </p:nvGrpSpPr>
        <p:grpSpPr>
          <a:xfrm>
            <a:off x="2590800" y="5638800"/>
            <a:ext cx="1007818" cy="873300"/>
            <a:chOff x="5943600" y="4003500"/>
            <a:chExt cx="1007818" cy="873300"/>
          </a:xfrm>
        </p:grpSpPr>
        <p:sp>
          <p:nvSpPr>
            <p:cNvPr id="116" name="Rectangle 115"/>
            <p:cNvSpPr/>
            <p:nvPr/>
          </p:nvSpPr>
          <p:spPr>
            <a:xfrm>
              <a:off x="6096000" y="4114800"/>
              <a:ext cx="829774" cy="762000"/>
            </a:xfrm>
            <a:prstGeom prst="rect">
              <a:avLst/>
            </a:prstGeom>
            <a:solidFill>
              <a:srgbClr val="FFFF00">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TextBox 22"/>
            <p:cNvSpPr txBox="1"/>
            <p:nvPr/>
          </p:nvSpPr>
          <p:spPr>
            <a:xfrm>
              <a:off x="6067425" y="4133850"/>
              <a:ext cx="883993" cy="707886"/>
            </a:xfrm>
            <a:prstGeom prst="rect">
              <a:avLst/>
            </a:prstGeom>
            <a:noFill/>
          </p:spPr>
          <p:txBody>
            <a:bodyPr wrap="square" rtlCol="0">
              <a:spAutoFit/>
            </a:bodyPr>
            <a:lstStyle/>
            <a:p>
              <a:pPr algn="ctr"/>
              <a:r>
                <a:rPr lang="en-US" sz="1000" dirty="0" smtClean="0">
                  <a:latin typeface="Times New Roman" pitchFamily="18" charset="0"/>
                  <a:cs typeface="Times New Roman" pitchFamily="18" charset="0"/>
                </a:rPr>
                <a:t>Vasco de Gama</a:t>
              </a:r>
            </a:p>
            <a:p>
              <a:pPr algn="ctr"/>
              <a:r>
                <a:rPr lang="en-US" sz="1000" dirty="0" smtClean="0">
                  <a:latin typeface="Times New Roman" pitchFamily="18" charset="0"/>
                  <a:cs typeface="Times New Roman" pitchFamily="18" charset="0"/>
                </a:rPr>
                <a:t>1460-1524</a:t>
              </a:r>
            </a:p>
            <a:p>
              <a:pPr algn="ctr"/>
              <a:r>
                <a:rPr lang="en-US" sz="1000" dirty="0" smtClean="0">
                  <a:latin typeface="Times New Roman" pitchFamily="18" charset="0"/>
                  <a:cs typeface="Times New Roman" pitchFamily="18" charset="0"/>
                </a:rPr>
                <a:t>(Portuguese)</a:t>
              </a:r>
              <a:endParaRPr lang="en-US" sz="1000" dirty="0">
                <a:latin typeface="Times New Roman" pitchFamily="18" charset="0"/>
                <a:cs typeface="Times New Roman" pitchFamily="18" charset="0"/>
              </a:endParaRPr>
            </a:p>
          </p:txBody>
        </p:sp>
        <p:pic>
          <p:nvPicPr>
            <p:cNvPr id="80" name="Picture 2" descr="https://upload.wikimedia.org/wikipedia/commons/thumb/5/5c/Flag_of_Portugal.svg/600px-Flag_of_Portugal.svg.png"/>
            <p:cNvPicPr>
              <a:picLocks noChangeAspect="1" noChangeArrowheads="1"/>
            </p:cNvPicPr>
            <p:nvPr/>
          </p:nvPicPr>
          <p:blipFill>
            <a:blip r:embed="rId3" cstate="print"/>
            <a:srcRect/>
            <a:stretch>
              <a:fillRect/>
            </a:stretch>
          </p:blipFill>
          <p:spPr bwMode="auto">
            <a:xfrm>
              <a:off x="5943600" y="4003500"/>
              <a:ext cx="324338" cy="149400"/>
            </a:xfrm>
            <a:prstGeom prst="rect">
              <a:avLst/>
            </a:prstGeom>
            <a:noFill/>
          </p:spPr>
        </p:pic>
      </p:grpSp>
      <p:grpSp>
        <p:nvGrpSpPr>
          <p:cNvPr id="121" name="Group 120"/>
          <p:cNvGrpSpPr/>
          <p:nvPr/>
        </p:nvGrpSpPr>
        <p:grpSpPr>
          <a:xfrm>
            <a:off x="5003800" y="5029200"/>
            <a:ext cx="990600" cy="875532"/>
            <a:chOff x="5181600" y="4763268"/>
            <a:chExt cx="990600" cy="875532"/>
          </a:xfrm>
        </p:grpSpPr>
        <p:sp>
          <p:nvSpPr>
            <p:cNvPr id="120" name="Rectangle 119"/>
            <p:cNvSpPr/>
            <p:nvPr/>
          </p:nvSpPr>
          <p:spPr>
            <a:xfrm>
              <a:off x="5334000" y="4876800"/>
              <a:ext cx="829774" cy="762000"/>
            </a:xfrm>
            <a:prstGeom prst="rect">
              <a:avLst/>
            </a:prstGeom>
            <a:solidFill>
              <a:srgbClr val="4BACC6">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TextBox 25"/>
            <p:cNvSpPr txBox="1"/>
            <p:nvPr/>
          </p:nvSpPr>
          <p:spPr>
            <a:xfrm>
              <a:off x="5334000" y="4876800"/>
              <a:ext cx="838200" cy="738664"/>
            </a:xfrm>
            <a:prstGeom prst="rect">
              <a:avLst/>
            </a:prstGeom>
            <a:noFill/>
          </p:spPr>
          <p:txBody>
            <a:bodyPr wrap="square" rtlCol="0">
              <a:spAutoFit/>
            </a:bodyPr>
            <a:lstStyle/>
            <a:p>
              <a:pPr algn="ctr"/>
              <a:r>
                <a:rPr lang="en-US" sz="1050" smtClean="0"/>
                <a:t>Sir Francis Drake</a:t>
              </a:r>
            </a:p>
            <a:p>
              <a:pPr algn="ctr"/>
              <a:r>
                <a:rPr lang="en-US" sz="1050" smtClean="0"/>
                <a:t>1545-1596</a:t>
              </a:r>
            </a:p>
            <a:p>
              <a:pPr algn="ctr"/>
              <a:r>
                <a:rPr lang="en-US" sz="1050" smtClean="0"/>
                <a:t>(English)</a:t>
              </a:r>
            </a:p>
          </p:txBody>
        </p:sp>
        <p:pic>
          <p:nvPicPr>
            <p:cNvPr id="74" name="Picture 18" descr="http://flagartist.com/FLAGARTIST/flags/F/flag_art_flag_of_england_united_kingdom-1969px.png"/>
            <p:cNvPicPr>
              <a:picLocks noChangeAspect="1" noChangeArrowheads="1"/>
            </p:cNvPicPr>
            <p:nvPr/>
          </p:nvPicPr>
          <p:blipFill>
            <a:blip r:embed="rId7" cstate="print"/>
            <a:srcRect/>
            <a:stretch>
              <a:fillRect/>
            </a:stretch>
          </p:blipFill>
          <p:spPr bwMode="auto">
            <a:xfrm>
              <a:off x="5181600" y="4763268"/>
              <a:ext cx="309501" cy="151632"/>
            </a:xfrm>
            <a:prstGeom prst="rect">
              <a:avLst/>
            </a:prstGeom>
            <a:noFill/>
          </p:spPr>
        </p:pic>
      </p:grpSp>
      <p:grpSp>
        <p:nvGrpSpPr>
          <p:cNvPr id="123" name="Group 122"/>
          <p:cNvGrpSpPr/>
          <p:nvPr/>
        </p:nvGrpSpPr>
        <p:grpSpPr>
          <a:xfrm>
            <a:off x="6301886" y="5333733"/>
            <a:ext cx="914400" cy="796599"/>
            <a:chOff x="6248400" y="4842201"/>
            <a:chExt cx="914400" cy="796599"/>
          </a:xfrm>
        </p:grpSpPr>
        <p:sp>
          <p:nvSpPr>
            <p:cNvPr id="122" name="Rectangle 121"/>
            <p:cNvSpPr/>
            <p:nvPr/>
          </p:nvSpPr>
          <p:spPr>
            <a:xfrm>
              <a:off x="6324600" y="4876800"/>
              <a:ext cx="829774" cy="762000"/>
            </a:xfrm>
            <a:prstGeom prst="rect">
              <a:avLst/>
            </a:prstGeom>
            <a:solidFill>
              <a:srgbClr val="7030A0">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TextBox 24"/>
            <p:cNvSpPr txBox="1"/>
            <p:nvPr/>
          </p:nvSpPr>
          <p:spPr>
            <a:xfrm>
              <a:off x="6324600" y="4876800"/>
              <a:ext cx="838200" cy="707886"/>
            </a:xfrm>
            <a:prstGeom prst="rect">
              <a:avLst/>
            </a:prstGeom>
            <a:noFill/>
          </p:spPr>
          <p:txBody>
            <a:bodyPr wrap="square" rtlCol="0">
              <a:spAutoFit/>
            </a:bodyPr>
            <a:lstStyle/>
            <a:p>
              <a:pPr algn="ctr"/>
              <a:r>
                <a:rPr lang="en-US" sz="1000" dirty="0" smtClean="0"/>
                <a:t>Abel Tasman</a:t>
              </a:r>
            </a:p>
            <a:p>
              <a:pPr algn="ctr"/>
              <a:r>
                <a:rPr lang="en-US" sz="1000" dirty="0" smtClean="0"/>
                <a:t>1603 – 1659</a:t>
              </a:r>
            </a:p>
            <a:p>
              <a:pPr algn="ctr"/>
              <a:r>
                <a:rPr lang="en-US" sz="1000" dirty="0" smtClean="0"/>
                <a:t>(Dutch)</a:t>
              </a:r>
            </a:p>
          </p:txBody>
        </p:sp>
        <p:pic>
          <p:nvPicPr>
            <p:cNvPr id="18434" name="Picture 2" descr="http://images.wikia.com/halo/images/5/50/Admin_Flag_-_The_Netherlands.gif"/>
            <p:cNvPicPr>
              <a:picLocks noChangeAspect="1" noChangeArrowheads="1"/>
            </p:cNvPicPr>
            <p:nvPr/>
          </p:nvPicPr>
          <p:blipFill>
            <a:blip r:embed="rId6" cstate="print"/>
            <a:srcRect/>
            <a:stretch>
              <a:fillRect/>
            </a:stretch>
          </p:blipFill>
          <p:spPr bwMode="auto">
            <a:xfrm>
              <a:off x="6248400" y="4842201"/>
              <a:ext cx="304799" cy="166401"/>
            </a:xfrm>
            <a:prstGeom prst="rect">
              <a:avLst/>
            </a:prstGeom>
            <a:noFill/>
          </p:spPr>
        </p:pic>
      </p:grpSp>
      <p:grpSp>
        <p:nvGrpSpPr>
          <p:cNvPr id="125" name="Group 124"/>
          <p:cNvGrpSpPr/>
          <p:nvPr/>
        </p:nvGrpSpPr>
        <p:grpSpPr>
          <a:xfrm>
            <a:off x="2988896" y="4724400"/>
            <a:ext cx="1008058" cy="879299"/>
            <a:chOff x="3352800" y="3387900"/>
            <a:chExt cx="1008058" cy="879299"/>
          </a:xfrm>
        </p:grpSpPr>
        <p:grpSp>
          <p:nvGrpSpPr>
            <p:cNvPr id="113" name="Group 112"/>
            <p:cNvGrpSpPr/>
            <p:nvPr/>
          </p:nvGrpSpPr>
          <p:grpSpPr>
            <a:xfrm>
              <a:off x="3457575" y="3535826"/>
              <a:ext cx="903283" cy="731373"/>
              <a:chOff x="4371975" y="1828800"/>
              <a:chExt cx="903283" cy="762000"/>
            </a:xfrm>
          </p:grpSpPr>
          <p:sp>
            <p:nvSpPr>
              <p:cNvPr id="112" name="Rectangle 111"/>
              <p:cNvSpPr/>
              <p:nvPr/>
            </p:nvSpPr>
            <p:spPr>
              <a:xfrm>
                <a:off x="4419600" y="1828800"/>
                <a:ext cx="829774" cy="762000"/>
              </a:xfrm>
              <a:prstGeom prst="rect">
                <a:avLst/>
              </a:prstGeom>
              <a:solidFill>
                <a:srgbClr val="FFFF00">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TextBox 21"/>
              <p:cNvSpPr txBox="1"/>
              <p:nvPr/>
            </p:nvSpPr>
            <p:spPr>
              <a:xfrm>
                <a:off x="4371975" y="1828800"/>
                <a:ext cx="903283" cy="738664"/>
              </a:xfrm>
              <a:prstGeom prst="rect">
                <a:avLst/>
              </a:prstGeom>
              <a:noFill/>
            </p:spPr>
            <p:txBody>
              <a:bodyPr wrap="square" rtlCol="0">
                <a:spAutoFit/>
              </a:bodyPr>
              <a:lstStyle/>
              <a:p>
                <a:pPr algn="ctr"/>
                <a:r>
                  <a:rPr lang="en-US" sz="1050" err="1" smtClean="0">
                    <a:cs typeface="Times New Roman" pitchFamily="18" charset="0"/>
                  </a:rPr>
                  <a:t>Bartolemue</a:t>
                </a:r>
                <a:r>
                  <a:rPr lang="en-US" sz="1050" smtClean="0">
                    <a:cs typeface="Times New Roman" pitchFamily="18" charset="0"/>
                  </a:rPr>
                  <a:t> Dias</a:t>
                </a:r>
              </a:p>
              <a:p>
                <a:pPr algn="ctr"/>
                <a:r>
                  <a:rPr lang="en-US" sz="1050" smtClean="0">
                    <a:cs typeface="Times New Roman" pitchFamily="18" charset="0"/>
                  </a:rPr>
                  <a:t>1457-1500</a:t>
                </a:r>
              </a:p>
              <a:p>
                <a:pPr algn="ctr"/>
                <a:r>
                  <a:rPr lang="en-US" sz="1050" smtClean="0">
                    <a:cs typeface="Times New Roman" pitchFamily="18" charset="0"/>
                  </a:rPr>
                  <a:t>(Portuguese)</a:t>
                </a:r>
              </a:p>
            </p:txBody>
          </p:sp>
        </p:grpSp>
        <p:pic>
          <p:nvPicPr>
            <p:cNvPr id="124" name="Picture 2" descr="https://upload.wikimedia.org/wikipedia/commons/thumb/5/5c/Flag_of_Portugal.svg/600px-Flag_of_Portugal.svg.png"/>
            <p:cNvPicPr>
              <a:picLocks noChangeAspect="1" noChangeArrowheads="1"/>
            </p:cNvPicPr>
            <p:nvPr/>
          </p:nvPicPr>
          <p:blipFill>
            <a:blip r:embed="rId3" cstate="print"/>
            <a:srcRect/>
            <a:stretch>
              <a:fillRect/>
            </a:stretch>
          </p:blipFill>
          <p:spPr bwMode="auto">
            <a:xfrm>
              <a:off x="3352800" y="3387900"/>
              <a:ext cx="337363" cy="155400"/>
            </a:xfrm>
            <a:prstGeom prst="rect">
              <a:avLst/>
            </a:prstGeom>
            <a:noFill/>
          </p:spPr>
        </p:pic>
      </p:grpSp>
      <p:grpSp>
        <p:nvGrpSpPr>
          <p:cNvPr id="127" name="Group 126"/>
          <p:cNvGrpSpPr/>
          <p:nvPr/>
        </p:nvGrpSpPr>
        <p:grpSpPr>
          <a:xfrm>
            <a:off x="4267200" y="3124200"/>
            <a:ext cx="1095375" cy="838200"/>
            <a:chOff x="4343400" y="1524000"/>
            <a:chExt cx="1095375" cy="838200"/>
          </a:xfrm>
        </p:grpSpPr>
        <p:grpSp>
          <p:nvGrpSpPr>
            <p:cNvPr id="115" name="Group 114"/>
            <p:cNvGrpSpPr/>
            <p:nvPr/>
          </p:nvGrpSpPr>
          <p:grpSpPr>
            <a:xfrm>
              <a:off x="4371975" y="1600200"/>
              <a:ext cx="1066800" cy="762000"/>
              <a:chOff x="4371975" y="1600200"/>
              <a:chExt cx="1066800" cy="762000"/>
            </a:xfrm>
          </p:grpSpPr>
          <p:sp>
            <p:nvSpPr>
              <p:cNvPr id="114" name="Rectangle 113"/>
              <p:cNvSpPr/>
              <p:nvPr/>
            </p:nvSpPr>
            <p:spPr>
              <a:xfrm>
                <a:off x="4495800" y="1600200"/>
                <a:ext cx="829774" cy="762000"/>
              </a:xfrm>
              <a:prstGeom prst="rect">
                <a:avLst/>
              </a:prstGeom>
              <a:solidFill>
                <a:srgbClr val="FF0000">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p:cNvSpPr txBox="1"/>
              <p:nvPr/>
            </p:nvSpPr>
            <p:spPr>
              <a:xfrm>
                <a:off x="4371975" y="1600200"/>
                <a:ext cx="1066800" cy="738664"/>
              </a:xfrm>
              <a:prstGeom prst="rect">
                <a:avLst/>
              </a:prstGeom>
              <a:noFill/>
            </p:spPr>
            <p:txBody>
              <a:bodyPr wrap="square" rtlCol="0">
                <a:spAutoFit/>
              </a:bodyPr>
              <a:lstStyle/>
              <a:p>
                <a:pPr algn="ctr"/>
                <a:r>
                  <a:rPr lang="en-US" sz="1050" smtClean="0"/>
                  <a:t>Francisco Pizarro</a:t>
                </a:r>
              </a:p>
              <a:p>
                <a:pPr algn="ctr"/>
                <a:r>
                  <a:rPr lang="en-US" sz="1050" smtClean="0"/>
                  <a:t>1474 – 1541</a:t>
                </a:r>
              </a:p>
              <a:p>
                <a:pPr algn="ctr"/>
                <a:r>
                  <a:rPr lang="en-US" sz="1050" smtClean="0"/>
                  <a:t>(Spanish)</a:t>
                </a:r>
              </a:p>
            </p:txBody>
          </p:sp>
        </p:grpSp>
        <p:pic>
          <p:nvPicPr>
            <p:cNvPr id="126" name="Picture 4" descr="http://www.spain-flag.eu/photos/spain-flag.gif"/>
            <p:cNvPicPr>
              <a:picLocks noChangeAspect="1" noChangeArrowheads="1"/>
            </p:cNvPicPr>
            <p:nvPr/>
          </p:nvPicPr>
          <p:blipFill>
            <a:blip r:embed="rId4" cstate="print"/>
            <a:srcRect/>
            <a:stretch>
              <a:fillRect/>
            </a:stretch>
          </p:blipFill>
          <p:spPr bwMode="auto">
            <a:xfrm>
              <a:off x="4343400" y="1524000"/>
              <a:ext cx="324498" cy="149377"/>
            </a:xfrm>
            <a:prstGeom prst="rect">
              <a:avLst/>
            </a:prstGeom>
            <a:noFill/>
          </p:spPr>
        </p:pic>
      </p:grpSp>
      <p:grpSp>
        <p:nvGrpSpPr>
          <p:cNvPr id="129" name="Group 128"/>
          <p:cNvGrpSpPr/>
          <p:nvPr/>
        </p:nvGrpSpPr>
        <p:grpSpPr>
          <a:xfrm>
            <a:off x="4191000" y="5867400"/>
            <a:ext cx="1028700" cy="838200"/>
            <a:chOff x="4191000" y="5715000"/>
            <a:chExt cx="1028700" cy="838200"/>
          </a:xfrm>
        </p:grpSpPr>
        <p:grpSp>
          <p:nvGrpSpPr>
            <p:cNvPr id="119" name="Group 118"/>
            <p:cNvGrpSpPr/>
            <p:nvPr/>
          </p:nvGrpSpPr>
          <p:grpSpPr>
            <a:xfrm>
              <a:off x="4305300" y="5791200"/>
              <a:ext cx="914400" cy="762000"/>
              <a:chOff x="4152900" y="5791200"/>
              <a:chExt cx="914400" cy="762000"/>
            </a:xfrm>
          </p:grpSpPr>
          <p:sp>
            <p:nvSpPr>
              <p:cNvPr id="118" name="Rectangle 117"/>
              <p:cNvSpPr/>
              <p:nvPr/>
            </p:nvSpPr>
            <p:spPr>
              <a:xfrm>
                <a:off x="4191000" y="5791200"/>
                <a:ext cx="829774" cy="762000"/>
              </a:xfrm>
              <a:prstGeom prst="rect">
                <a:avLst/>
              </a:prstGeom>
              <a:solidFill>
                <a:srgbClr val="FF0000">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TextBox 66"/>
              <p:cNvSpPr txBox="1"/>
              <p:nvPr/>
            </p:nvSpPr>
            <p:spPr>
              <a:xfrm>
                <a:off x="4152900" y="5826264"/>
                <a:ext cx="914400" cy="707886"/>
              </a:xfrm>
              <a:prstGeom prst="rect">
                <a:avLst/>
              </a:prstGeom>
              <a:noFill/>
            </p:spPr>
            <p:txBody>
              <a:bodyPr wrap="square" rtlCol="0">
                <a:spAutoFit/>
              </a:bodyPr>
              <a:lstStyle/>
              <a:p>
                <a:pPr algn="ctr"/>
                <a:r>
                  <a:rPr lang="en-US" sz="1000" smtClean="0"/>
                  <a:t>Sebastian del Cano</a:t>
                </a:r>
              </a:p>
              <a:p>
                <a:pPr algn="ctr"/>
                <a:r>
                  <a:rPr lang="en-US" sz="1000" smtClean="0"/>
                  <a:t>1476-1526</a:t>
                </a:r>
              </a:p>
              <a:p>
                <a:pPr algn="ctr"/>
                <a:r>
                  <a:rPr lang="en-US" sz="1000" smtClean="0"/>
                  <a:t>(Spanish)</a:t>
                </a:r>
                <a:endParaRPr lang="en-US" sz="1000"/>
              </a:p>
            </p:txBody>
          </p:sp>
        </p:grpSp>
        <p:pic>
          <p:nvPicPr>
            <p:cNvPr id="128" name="Picture 4" descr="http://www.spain-flag.eu/photos/spain-flag.gif"/>
            <p:cNvPicPr>
              <a:picLocks noChangeAspect="1" noChangeArrowheads="1"/>
            </p:cNvPicPr>
            <p:nvPr/>
          </p:nvPicPr>
          <p:blipFill>
            <a:blip r:embed="rId4" cstate="print"/>
            <a:srcRect/>
            <a:stretch>
              <a:fillRect/>
            </a:stretch>
          </p:blipFill>
          <p:spPr bwMode="auto">
            <a:xfrm>
              <a:off x="4191000" y="5715000"/>
              <a:ext cx="324498" cy="149378"/>
            </a:xfrm>
            <a:prstGeom prst="rect">
              <a:avLst/>
            </a:prstGeom>
            <a:noFill/>
          </p:spPr>
        </p:pic>
      </p:grpSp>
      <p:cxnSp>
        <p:nvCxnSpPr>
          <p:cNvPr id="6" name="Straight Connector 5"/>
          <p:cNvCxnSpPr/>
          <p:nvPr/>
        </p:nvCxnSpPr>
        <p:spPr>
          <a:xfrm>
            <a:off x="3539270" y="3161532"/>
            <a:ext cx="16913" cy="126608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826000" y="3963794"/>
            <a:ext cx="0" cy="39651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741858" y="4458177"/>
            <a:ext cx="0" cy="15204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984500" y="2133600"/>
            <a:ext cx="19538" cy="2294012"/>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3067539" y="4419600"/>
            <a:ext cx="13065" cy="129540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572974" y="4419600"/>
            <a:ext cx="122" cy="485841"/>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562600" y="4458177"/>
            <a:ext cx="0" cy="701143"/>
          </a:xfrm>
          <a:prstGeom prst="line">
            <a:avLst/>
          </a:prstGeom>
          <a:ln>
            <a:solidFill>
              <a:srgbClr val="4BACC6"/>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01" idx="2"/>
            <a:endCxn id="35" idx="0"/>
          </p:cNvCxnSpPr>
          <p:nvPr/>
        </p:nvCxnSpPr>
        <p:spPr>
          <a:xfrm flipH="1">
            <a:off x="6433405" y="3085332"/>
            <a:ext cx="1282" cy="1334268"/>
          </a:xfrm>
          <a:prstGeom prst="line">
            <a:avLst/>
          </a:prstGeom>
          <a:ln>
            <a:solidFill>
              <a:srgbClr val="4BACC6"/>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5491102" y="3166104"/>
            <a:ext cx="1" cy="1238851"/>
          </a:xfrm>
          <a:prstGeom prst="line">
            <a:avLst/>
          </a:prstGeom>
          <a:ln>
            <a:solidFill>
              <a:srgbClr val="4BACC6"/>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437074" y="2122963"/>
            <a:ext cx="0" cy="2324438"/>
          </a:xfrm>
          <a:prstGeom prst="line">
            <a:avLst/>
          </a:prstGeom>
          <a:ln>
            <a:solidFill>
              <a:srgbClr val="4BACC6"/>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781800" y="4447401"/>
            <a:ext cx="1" cy="93569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152400" y="4114800"/>
            <a:ext cx="8979511" cy="609600"/>
            <a:chOff x="152400" y="2715399"/>
            <a:chExt cx="8979511" cy="609600"/>
          </a:xfrm>
        </p:grpSpPr>
        <p:sp>
          <p:nvSpPr>
            <p:cNvPr id="65" name="TextBox 64"/>
            <p:cNvSpPr txBox="1"/>
            <p:nvPr/>
          </p:nvSpPr>
          <p:spPr>
            <a:xfrm>
              <a:off x="8480548" y="2715399"/>
              <a:ext cx="651363" cy="276999"/>
            </a:xfrm>
            <a:prstGeom prst="rect">
              <a:avLst/>
            </a:prstGeom>
            <a:noFill/>
          </p:spPr>
          <p:txBody>
            <a:bodyPr wrap="square" rtlCol="0">
              <a:spAutoFit/>
            </a:bodyPr>
            <a:lstStyle/>
            <a:p>
              <a:pPr algn="ctr"/>
              <a:r>
                <a:rPr lang="en-US" sz="1200" smtClean="0"/>
                <a:t>1800</a:t>
              </a:r>
              <a:endParaRPr lang="en-US" sz="1200"/>
            </a:p>
          </p:txBody>
        </p:sp>
        <p:cxnSp>
          <p:nvCxnSpPr>
            <p:cNvPr id="5" name="Straight Connector 4"/>
            <p:cNvCxnSpPr/>
            <p:nvPr/>
          </p:nvCxnSpPr>
          <p:spPr>
            <a:xfrm>
              <a:off x="445111" y="3001208"/>
              <a:ext cx="8361118" cy="8692"/>
            </a:xfrm>
            <a:prstGeom prst="line">
              <a:avLst/>
            </a:prstGeom>
            <a:ln/>
            <a:effectLst/>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339121" y="2743200"/>
              <a:ext cx="511786" cy="276999"/>
            </a:xfrm>
            <a:prstGeom prst="rect">
              <a:avLst/>
            </a:prstGeom>
            <a:noFill/>
          </p:spPr>
          <p:txBody>
            <a:bodyPr wrap="square" rtlCol="0">
              <a:spAutoFit/>
            </a:bodyPr>
            <a:lstStyle/>
            <a:p>
              <a:pPr algn="ctr"/>
              <a:r>
                <a:rPr lang="en-US" sz="1200" smtClean="0"/>
                <a:t>1400</a:t>
              </a:r>
              <a:endParaRPr lang="en-US" sz="1200"/>
            </a:p>
          </p:txBody>
        </p:sp>
        <p:sp>
          <p:nvSpPr>
            <p:cNvPr id="31" name="TextBox 30"/>
            <p:cNvSpPr txBox="1"/>
            <p:nvPr/>
          </p:nvSpPr>
          <p:spPr>
            <a:xfrm>
              <a:off x="3037010" y="3020199"/>
              <a:ext cx="651363" cy="276999"/>
            </a:xfrm>
            <a:prstGeom prst="rect">
              <a:avLst/>
            </a:prstGeom>
            <a:noFill/>
          </p:spPr>
          <p:txBody>
            <a:bodyPr wrap="square" rtlCol="0">
              <a:spAutoFit/>
            </a:bodyPr>
            <a:lstStyle/>
            <a:p>
              <a:pPr algn="ctr"/>
              <a:r>
                <a:rPr lang="en-US" sz="1200" smtClean="0"/>
                <a:t>1450</a:t>
              </a:r>
              <a:endParaRPr lang="en-US" sz="1200"/>
            </a:p>
          </p:txBody>
        </p:sp>
        <p:sp>
          <p:nvSpPr>
            <p:cNvPr id="32" name="TextBox 31"/>
            <p:cNvSpPr txBox="1"/>
            <p:nvPr/>
          </p:nvSpPr>
          <p:spPr>
            <a:xfrm>
              <a:off x="3827951" y="2743200"/>
              <a:ext cx="651363" cy="276999"/>
            </a:xfrm>
            <a:prstGeom prst="rect">
              <a:avLst/>
            </a:prstGeom>
            <a:noFill/>
          </p:spPr>
          <p:txBody>
            <a:bodyPr wrap="square" rtlCol="0">
              <a:spAutoFit/>
            </a:bodyPr>
            <a:lstStyle/>
            <a:p>
              <a:pPr algn="ctr"/>
              <a:r>
                <a:rPr lang="en-US" sz="1200" smtClean="0"/>
                <a:t>1500</a:t>
              </a:r>
              <a:endParaRPr lang="en-US" sz="1200"/>
            </a:p>
          </p:txBody>
        </p:sp>
        <p:sp>
          <p:nvSpPr>
            <p:cNvPr id="33" name="TextBox 32"/>
            <p:cNvSpPr txBox="1"/>
            <p:nvPr/>
          </p:nvSpPr>
          <p:spPr>
            <a:xfrm>
              <a:off x="4572367" y="3020199"/>
              <a:ext cx="651363" cy="276999"/>
            </a:xfrm>
            <a:prstGeom prst="rect">
              <a:avLst/>
            </a:prstGeom>
            <a:noFill/>
          </p:spPr>
          <p:txBody>
            <a:bodyPr wrap="square" rtlCol="0">
              <a:spAutoFit/>
            </a:bodyPr>
            <a:lstStyle/>
            <a:p>
              <a:pPr algn="ctr"/>
              <a:r>
                <a:rPr lang="en-US" sz="1200" dirty="0" smtClean="0"/>
                <a:t>1550</a:t>
              </a:r>
              <a:endParaRPr lang="en-US" sz="1200" dirty="0"/>
            </a:p>
          </p:txBody>
        </p:sp>
        <p:sp>
          <p:nvSpPr>
            <p:cNvPr id="34" name="TextBox 33"/>
            <p:cNvSpPr txBox="1"/>
            <p:nvPr/>
          </p:nvSpPr>
          <p:spPr>
            <a:xfrm>
              <a:off x="5363308" y="2743200"/>
              <a:ext cx="651363" cy="276999"/>
            </a:xfrm>
            <a:prstGeom prst="rect">
              <a:avLst/>
            </a:prstGeom>
            <a:noFill/>
          </p:spPr>
          <p:txBody>
            <a:bodyPr wrap="square" rtlCol="0">
              <a:spAutoFit/>
            </a:bodyPr>
            <a:lstStyle/>
            <a:p>
              <a:pPr algn="ctr"/>
              <a:r>
                <a:rPr lang="en-US" sz="1200" dirty="0" smtClean="0"/>
                <a:t>1600</a:t>
              </a:r>
              <a:endParaRPr lang="en-US" sz="1200" dirty="0"/>
            </a:p>
          </p:txBody>
        </p:sp>
        <p:sp>
          <p:nvSpPr>
            <p:cNvPr id="35" name="TextBox 34"/>
            <p:cNvSpPr txBox="1"/>
            <p:nvPr/>
          </p:nvSpPr>
          <p:spPr>
            <a:xfrm>
              <a:off x="6107723" y="3020199"/>
              <a:ext cx="651363" cy="276999"/>
            </a:xfrm>
            <a:prstGeom prst="rect">
              <a:avLst/>
            </a:prstGeom>
            <a:noFill/>
          </p:spPr>
          <p:txBody>
            <a:bodyPr wrap="square" rtlCol="0">
              <a:spAutoFit/>
            </a:bodyPr>
            <a:lstStyle/>
            <a:p>
              <a:pPr algn="ctr"/>
              <a:r>
                <a:rPr lang="en-US" sz="1200" smtClean="0"/>
                <a:t>1650</a:t>
              </a:r>
              <a:endParaRPr lang="en-US" sz="1200"/>
            </a:p>
          </p:txBody>
        </p:sp>
        <p:sp>
          <p:nvSpPr>
            <p:cNvPr id="38" name="TextBox 37"/>
            <p:cNvSpPr txBox="1"/>
            <p:nvPr/>
          </p:nvSpPr>
          <p:spPr>
            <a:xfrm>
              <a:off x="6852139" y="2743200"/>
              <a:ext cx="651363" cy="276999"/>
            </a:xfrm>
            <a:prstGeom prst="rect">
              <a:avLst/>
            </a:prstGeom>
            <a:noFill/>
          </p:spPr>
          <p:txBody>
            <a:bodyPr wrap="square" rtlCol="0">
              <a:spAutoFit/>
            </a:bodyPr>
            <a:lstStyle/>
            <a:p>
              <a:pPr algn="ctr"/>
              <a:r>
                <a:rPr lang="en-US" sz="1200" smtClean="0"/>
                <a:t>1700</a:t>
              </a:r>
              <a:endParaRPr lang="en-US" sz="1200"/>
            </a:p>
          </p:txBody>
        </p:sp>
        <p:sp>
          <p:nvSpPr>
            <p:cNvPr id="39" name="TextBox 38"/>
            <p:cNvSpPr txBox="1"/>
            <p:nvPr/>
          </p:nvSpPr>
          <p:spPr>
            <a:xfrm>
              <a:off x="7596554" y="3020199"/>
              <a:ext cx="651363" cy="253916"/>
            </a:xfrm>
            <a:prstGeom prst="rect">
              <a:avLst/>
            </a:prstGeom>
            <a:noFill/>
          </p:spPr>
          <p:txBody>
            <a:bodyPr wrap="square" rtlCol="0">
              <a:spAutoFit/>
            </a:bodyPr>
            <a:lstStyle/>
            <a:p>
              <a:pPr algn="ctr"/>
              <a:r>
                <a:rPr lang="en-US" sz="1050" smtClean="0"/>
                <a:t>1750</a:t>
              </a:r>
              <a:endParaRPr lang="en-US" sz="1050"/>
            </a:p>
          </p:txBody>
        </p:sp>
        <p:sp>
          <p:nvSpPr>
            <p:cNvPr id="43" name="TextBox 42"/>
            <p:cNvSpPr txBox="1"/>
            <p:nvPr/>
          </p:nvSpPr>
          <p:spPr>
            <a:xfrm>
              <a:off x="1594705" y="3020199"/>
              <a:ext cx="651363" cy="276999"/>
            </a:xfrm>
            <a:prstGeom prst="rect">
              <a:avLst/>
            </a:prstGeom>
            <a:noFill/>
          </p:spPr>
          <p:txBody>
            <a:bodyPr wrap="square" rtlCol="0">
              <a:spAutoFit/>
            </a:bodyPr>
            <a:lstStyle/>
            <a:p>
              <a:pPr algn="ctr"/>
              <a:r>
                <a:rPr lang="en-US" sz="1200" smtClean="0"/>
                <a:t>1350</a:t>
              </a:r>
              <a:endParaRPr lang="en-US" sz="1200"/>
            </a:p>
          </p:txBody>
        </p:sp>
        <p:sp>
          <p:nvSpPr>
            <p:cNvPr id="42" name="TextBox 41"/>
            <p:cNvSpPr txBox="1"/>
            <p:nvPr/>
          </p:nvSpPr>
          <p:spPr>
            <a:xfrm>
              <a:off x="896816" y="2743200"/>
              <a:ext cx="511786" cy="276999"/>
            </a:xfrm>
            <a:prstGeom prst="rect">
              <a:avLst/>
            </a:prstGeom>
            <a:noFill/>
          </p:spPr>
          <p:txBody>
            <a:bodyPr wrap="square" rtlCol="0">
              <a:spAutoFit/>
            </a:bodyPr>
            <a:lstStyle/>
            <a:p>
              <a:pPr algn="ctr"/>
              <a:r>
                <a:rPr lang="en-US" sz="1200" dirty="0" smtClean="0"/>
                <a:t>1300</a:t>
              </a:r>
              <a:endParaRPr lang="en-US" sz="1200" dirty="0"/>
            </a:p>
          </p:txBody>
        </p:sp>
        <p:sp>
          <p:nvSpPr>
            <p:cNvPr id="49" name="TextBox 48"/>
            <p:cNvSpPr txBox="1"/>
            <p:nvPr/>
          </p:nvSpPr>
          <p:spPr>
            <a:xfrm>
              <a:off x="152400" y="3048000"/>
              <a:ext cx="651363" cy="276999"/>
            </a:xfrm>
            <a:prstGeom prst="rect">
              <a:avLst/>
            </a:prstGeom>
            <a:noFill/>
          </p:spPr>
          <p:txBody>
            <a:bodyPr wrap="square" rtlCol="0">
              <a:spAutoFit/>
            </a:bodyPr>
            <a:lstStyle/>
            <a:p>
              <a:pPr algn="ctr"/>
              <a:r>
                <a:rPr lang="en-US" sz="1200" dirty="0" smtClean="0"/>
                <a:t>1250</a:t>
              </a:r>
              <a:endParaRPr lang="en-US" sz="1200" dirty="0"/>
            </a:p>
          </p:txBody>
        </p:sp>
      </p:grpSp>
      <p:grpSp>
        <p:nvGrpSpPr>
          <p:cNvPr id="18" name="Group 17"/>
          <p:cNvGrpSpPr/>
          <p:nvPr/>
        </p:nvGrpSpPr>
        <p:grpSpPr>
          <a:xfrm>
            <a:off x="3810000" y="4572000"/>
            <a:ext cx="1219200" cy="875982"/>
            <a:chOff x="609600" y="4953000"/>
            <a:chExt cx="1219200" cy="875982"/>
          </a:xfrm>
        </p:grpSpPr>
        <p:sp>
          <p:nvSpPr>
            <p:cNvPr id="138" name="Rectangle 137"/>
            <p:cNvSpPr/>
            <p:nvPr/>
          </p:nvSpPr>
          <p:spPr>
            <a:xfrm>
              <a:off x="803763" y="5066982"/>
              <a:ext cx="829774" cy="762000"/>
            </a:xfrm>
            <a:prstGeom prst="rect">
              <a:avLst/>
            </a:prstGeom>
            <a:solidFill>
              <a:srgbClr val="FF0000">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p:cNvSpPr txBox="1"/>
            <p:nvPr/>
          </p:nvSpPr>
          <p:spPr>
            <a:xfrm>
              <a:off x="609600" y="5105400"/>
              <a:ext cx="1219200" cy="707886"/>
            </a:xfrm>
            <a:prstGeom prst="rect">
              <a:avLst/>
            </a:prstGeom>
            <a:noFill/>
          </p:spPr>
          <p:txBody>
            <a:bodyPr wrap="square" rtlCol="0">
              <a:spAutoFit/>
            </a:bodyPr>
            <a:lstStyle/>
            <a:p>
              <a:pPr algn="ctr"/>
              <a:r>
                <a:rPr lang="en-US" sz="1000" dirty="0">
                  <a:cs typeface="Times New Roman" pitchFamily="18" charset="0"/>
                </a:rPr>
                <a:t>Vasco </a:t>
              </a:r>
              <a:r>
                <a:rPr lang="en-US" sz="1000" dirty="0" err="1" smtClean="0">
                  <a:cs typeface="Times New Roman" pitchFamily="18" charset="0"/>
                </a:rPr>
                <a:t>Nuñez</a:t>
              </a:r>
              <a:endParaRPr lang="en-US" sz="1000" dirty="0" smtClean="0">
                <a:cs typeface="Times New Roman" pitchFamily="18" charset="0"/>
              </a:endParaRPr>
            </a:p>
            <a:p>
              <a:pPr algn="ctr"/>
              <a:r>
                <a:rPr lang="en-US" sz="1000" dirty="0" smtClean="0">
                  <a:cs typeface="Times New Roman" pitchFamily="18" charset="0"/>
                </a:rPr>
                <a:t> </a:t>
              </a:r>
              <a:r>
                <a:rPr lang="en-US" sz="1000" dirty="0">
                  <a:cs typeface="Times New Roman" pitchFamily="18" charset="0"/>
                </a:rPr>
                <a:t>de </a:t>
              </a:r>
              <a:r>
                <a:rPr lang="en-US" sz="1000" dirty="0" smtClean="0">
                  <a:cs typeface="Times New Roman" pitchFamily="18" charset="0"/>
                </a:rPr>
                <a:t>Balboa</a:t>
              </a:r>
            </a:p>
            <a:p>
              <a:pPr algn="ctr"/>
              <a:r>
                <a:rPr lang="en-US" sz="1000" dirty="0">
                  <a:cs typeface="Times New Roman" pitchFamily="18" charset="0"/>
                </a:rPr>
                <a:t>1475-1519</a:t>
              </a:r>
            </a:p>
            <a:p>
              <a:pPr algn="ctr"/>
              <a:r>
                <a:rPr lang="en-US" sz="1000" dirty="0" smtClean="0">
                  <a:cs typeface="Times New Roman" pitchFamily="18" charset="0"/>
                </a:rPr>
                <a:t>(Spanish)</a:t>
              </a:r>
              <a:endParaRPr lang="en-US" sz="1000" dirty="0"/>
            </a:p>
          </p:txBody>
        </p:sp>
        <p:pic>
          <p:nvPicPr>
            <p:cNvPr id="139" name="Picture 4" descr="http://www.spain-flag.eu/photos/spain-flag.gif"/>
            <p:cNvPicPr>
              <a:picLocks noChangeAspect="1" noChangeArrowheads="1"/>
            </p:cNvPicPr>
            <p:nvPr/>
          </p:nvPicPr>
          <p:blipFill>
            <a:blip r:embed="rId4" cstate="print"/>
            <a:srcRect/>
            <a:stretch>
              <a:fillRect/>
            </a:stretch>
          </p:blipFill>
          <p:spPr bwMode="auto">
            <a:xfrm>
              <a:off x="666102" y="4953000"/>
              <a:ext cx="324498" cy="149378"/>
            </a:xfrm>
            <a:prstGeom prst="rect">
              <a:avLst/>
            </a:prstGeom>
            <a:noFill/>
          </p:spPr>
        </p:pic>
      </p:grpSp>
      <p:cxnSp>
        <p:nvCxnSpPr>
          <p:cNvPr id="140" name="Straight Connector 139"/>
          <p:cNvCxnSpPr/>
          <p:nvPr/>
        </p:nvCxnSpPr>
        <p:spPr>
          <a:xfrm flipH="1" flipV="1">
            <a:off x="4419050" y="4427612"/>
            <a:ext cx="1" cy="20881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693627" y="5936521"/>
            <a:ext cx="935773" cy="826082"/>
            <a:chOff x="1350227" y="5447982"/>
            <a:chExt cx="935773" cy="826082"/>
          </a:xfrm>
        </p:grpSpPr>
        <p:sp>
          <p:nvSpPr>
            <p:cNvPr id="149" name="Rectangle 148"/>
            <p:cNvSpPr/>
            <p:nvPr/>
          </p:nvSpPr>
          <p:spPr>
            <a:xfrm>
              <a:off x="1408602" y="5512064"/>
              <a:ext cx="829774" cy="762000"/>
            </a:xfrm>
            <a:prstGeom prst="rect">
              <a:avLst/>
            </a:prstGeom>
            <a:solidFill>
              <a:srgbClr val="FFFFFF">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TextBox 43"/>
            <p:cNvSpPr txBox="1"/>
            <p:nvPr/>
          </p:nvSpPr>
          <p:spPr>
            <a:xfrm>
              <a:off x="1381308" y="5540514"/>
              <a:ext cx="904692" cy="707886"/>
            </a:xfrm>
            <a:prstGeom prst="rect">
              <a:avLst/>
            </a:prstGeom>
            <a:noFill/>
          </p:spPr>
          <p:txBody>
            <a:bodyPr wrap="square" rtlCol="0">
              <a:spAutoFit/>
            </a:bodyPr>
            <a:lstStyle/>
            <a:p>
              <a:pPr algn="ctr"/>
              <a:r>
                <a:rPr lang="en-US" sz="1000" dirty="0">
                  <a:cs typeface="Times New Roman" pitchFamily="18" charset="0"/>
                </a:rPr>
                <a:t>Father </a:t>
              </a:r>
              <a:r>
                <a:rPr lang="en-US" sz="1000" dirty="0" smtClean="0">
                  <a:cs typeface="Times New Roman" pitchFamily="18" charset="0"/>
                </a:rPr>
                <a:t>Marquette</a:t>
              </a:r>
            </a:p>
            <a:p>
              <a:pPr algn="ctr"/>
              <a:r>
                <a:rPr lang="en-US" sz="1000" dirty="0">
                  <a:latin typeface="Times New Roman" pitchFamily="18" charset="0"/>
                  <a:cs typeface="Times New Roman" pitchFamily="18" charset="0"/>
                </a:rPr>
                <a:t>1637 – 1675</a:t>
              </a:r>
              <a:endParaRPr lang="en-US" sz="1000" dirty="0">
                <a:cs typeface="Times New Roman" pitchFamily="18" charset="0"/>
              </a:endParaRPr>
            </a:p>
            <a:p>
              <a:pPr algn="ctr"/>
              <a:r>
                <a:rPr lang="en-US" sz="1000" dirty="0" smtClean="0">
                  <a:cs typeface="Times New Roman" pitchFamily="18" charset="0"/>
                </a:rPr>
                <a:t>(French)</a:t>
              </a:r>
              <a:endParaRPr lang="en-US" sz="1000" dirty="0">
                <a:cs typeface="Times New Roman" pitchFamily="18" charset="0"/>
              </a:endParaRP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0227" y="5447982"/>
              <a:ext cx="269465" cy="17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46"/>
          <p:cNvGrpSpPr/>
          <p:nvPr/>
        </p:nvGrpSpPr>
        <p:grpSpPr>
          <a:xfrm>
            <a:off x="5943600" y="4458177"/>
            <a:ext cx="1091695" cy="843245"/>
            <a:chOff x="127505" y="5252755"/>
            <a:chExt cx="1091695" cy="843245"/>
          </a:xfrm>
        </p:grpSpPr>
        <p:sp>
          <p:nvSpPr>
            <p:cNvPr id="152" name="Rectangle 151"/>
            <p:cNvSpPr/>
            <p:nvPr/>
          </p:nvSpPr>
          <p:spPr>
            <a:xfrm>
              <a:off x="270913" y="5334000"/>
              <a:ext cx="829774" cy="762000"/>
            </a:xfrm>
            <a:prstGeom prst="rect">
              <a:avLst/>
            </a:prstGeom>
            <a:solidFill>
              <a:srgbClr val="FFFFFF">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TextBox 45"/>
            <p:cNvSpPr txBox="1"/>
            <p:nvPr/>
          </p:nvSpPr>
          <p:spPr>
            <a:xfrm>
              <a:off x="127505" y="5442719"/>
              <a:ext cx="1091695" cy="577081"/>
            </a:xfrm>
            <a:prstGeom prst="rect">
              <a:avLst/>
            </a:prstGeom>
            <a:noFill/>
          </p:spPr>
          <p:txBody>
            <a:bodyPr wrap="square" rtlCol="0">
              <a:spAutoFit/>
            </a:bodyPr>
            <a:lstStyle/>
            <a:p>
              <a:pPr algn="ctr"/>
              <a:r>
                <a:rPr lang="en-US" sz="1050" dirty="0">
                  <a:cs typeface="Times New Roman" pitchFamily="18" charset="0"/>
                </a:rPr>
                <a:t>Louis </a:t>
              </a:r>
              <a:r>
                <a:rPr lang="en-US" sz="1050" dirty="0" smtClean="0">
                  <a:cs typeface="Times New Roman" pitchFamily="18" charset="0"/>
                </a:rPr>
                <a:t>Joliet</a:t>
              </a:r>
            </a:p>
            <a:p>
              <a:pPr algn="ctr"/>
              <a:r>
                <a:rPr lang="en-US" sz="1050" dirty="0">
                  <a:cs typeface="Times New Roman" pitchFamily="18" charset="0"/>
                </a:rPr>
                <a:t>1645 - 1700</a:t>
              </a:r>
            </a:p>
            <a:p>
              <a:pPr algn="ctr"/>
              <a:r>
                <a:rPr lang="en-US" sz="1050" dirty="0" smtClean="0">
                  <a:cs typeface="Times New Roman" pitchFamily="18" charset="0"/>
                </a:rPr>
                <a:t>(Canadian)</a:t>
              </a:r>
              <a:endParaRPr lang="en-US" sz="1050" dirty="0">
                <a:cs typeface="Times New Roman" pitchFamily="18" charset="0"/>
              </a:endParaRPr>
            </a:p>
          </p:txBody>
        </p:sp>
        <p:pic>
          <p:nvPicPr>
            <p:cNvPr id="15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375" y="5252755"/>
              <a:ext cx="269465" cy="17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56" name="Straight Connector 155"/>
          <p:cNvCxnSpPr/>
          <p:nvPr/>
        </p:nvCxnSpPr>
        <p:spPr>
          <a:xfrm flipH="1" flipV="1">
            <a:off x="6459669" y="4419600"/>
            <a:ext cx="1" cy="17772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76200" y="2362200"/>
            <a:ext cx="2525668" cy="3352800"/>
            <a:chOff x="201084" y="4038600"/>
            <a:chExt cx="2981692" cy="3451413"/>
          </a:xfrm>
        </p:grpSpPr>
        <p:grpSp>
          <p:nvGrpSpPr>
            <p:cNvPr id="97" name="Group 96"/>
            <p:cNvGrpSpPr/>
            <p:nvPr/>
          </p:nvGrpSpPr>
          <p:grpSpPr>
            <a:xfrm>
              <a:off x="201084" y="4038600"/>
              <a:ext cx="2981692" cy="3451413"/>
              <a:chOff x="-179916" y="4038600"/>
              <a:chExt cx="2981692" cy="3451413"/>
            </a:xfrm>
          </p:grpSpPr>
          <p:sp>
            <p:nvSpPr>
              <p:cNvPr id="94" name="Rectangle 93"/>
              <p:cNvSpPr/>
              <p:nvPr/>
            </p:nvSpPr>
            <p:spPr>
              <a:xfrm>
                <a:off x="1" y="4038600"/>
                <a:ext cx="2651607" cy="34514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7" name="Picture 18" descr="http://flagartist.com/FLAGARTIST/flags/F/flag_art_flag_of_england_united_kingdom-1969px.png"/>
              <p:cNvPicPr>
                <a:picLocks noChangeAspect="1" noChangeArrowheads="1"/>
              </p:cNvPicPr>
              <p:nvPr/>
            </p:nvPicPr>
            <p:blipFill>
              <a:blip r:embed="rId7" cstate="print"/>
              <a:srcRect/>
              <a:stretch>
                <a:fillRect/>
              </a:stretch>
            </p:blipFill>
            <p:spPr bwMode="auto">
              <a:xfrm>
                <a:off x="152400" y="5042649"/>
                <a:ext cx="544368" cy="266700"/>
              </a:xfrm>
              <a:prstGeom prst="rect">
                <a:avLst/>
              </a:prstGeom>
              <a:noFill/>
            </p:spPr>
          </p:pic>
          <p:pic>
            <p:nvPicPr>
              <p:cNvPr id="88" name="Picture 6" descr="http://resources.woodlands-junior.kent.sch.uk/customs/images/uk.jpg"/>
              <p:cNvPicPr>
                <a:picLocks noChangeAspect="1" noChangeArrowheads="1"/>
              </p:cNvPicPr>
              <p:nvPr/>
            </p:nvPicPr>
            <p:blipFill>
              <a:blip r:embed="rId5" cstate="print"/>
              <a:srcRect/>
              <a:stretch>
                <a:fillRect/>
              </a:stretch>
            </p:blipFill>
            <p:spPr bwMode="auto">
              <a:xfrm>
                <a:off x="152400" y="5591432"/>
                <a:ext cx="541975" cy="267006"/>
              </a:xfrm>
              <a:prstGeom prst="rect">
                <a:avLst/>
              </a:prstGeom>
              <a:noFill/>
            </p:spPr>
          </p:pic>
          <p:pic>
            <p:nvPicPr>
              <p:cNvPr id="90" name="Picture 2" descr="https://upload.wikimedia.org/wikipedia/commons/thumb/5/5c/Flag_of_Portugal.svg/600px-Flag_of_Portugal.svg.png"/>
              <p:cNvPicPr>
                <a:picLocks noChangeAspect="1" noChangeArrowheads="1"/>
              </p:cNvPicPr>
              <p:nvPr/>
            </p:nvPicPr>
            <p:blipFill>
              <a:blip r:embed="rId3" cstate="print"/>
              <a:srcRect/>
              <a:stretch>
                <a:fillRect/>
              </a:stretch>
            </p:blipFill>
            <p:spPr bwMode="auto">
              <a:xfrm>
                <a:off x="152400" y="6015320"/>
                <a:ext cx="533400" cy="304801"/>
              </a:xfrm>
              <a:prstGeom prst="rect">
                <a:avLst/>
              </a:prstGeom>
              <a:noFill/>
            </p:spPr>
          </p:pic>
          <p:pic>
            <p:nvPicPr>
              <p:cNvPr id="92" name="Picture 2" descr="http://images.wikia.com/halo/images/5/50/Admin_Flag_-_The_Netherlands.gif"/>
              <p:cNvPicPr>
                <a:picLocks noChangeAspect="1" noChangeArrowheads="1"/>
              </p:cNvPicPr>
              <p:nvPr/>
            </p:nvPicPr>
            <p:blipFill>
              <a:blip r:embed="rId6" cstate="print"/>
              <a:srcRect/>
              <a:stretch>
                <a:fillRect/>
              </a:stretch>
            </p:blipFill>
            <p:spPr bwMode="auto">
              <a:xfrm>
                <a:off x="152401" y="6514962"/>
                <a:ext cx="549889" cy="308301"/>
              </a:xfrm>
              <a:prstGeom prst="rect">
                <a:avLst/>
              </a:prstGeom>
              <a:noFill/>
            </p:spPr>
          </p:pic>
          <p:pic>
            <p:nvPicPr>
              <p:cNvPr id="93" name="Picture 4" descr="http://www.spain-flag.eu/photos/spain-flag.gif"/>
              <p:cNvPicPr>
                <a:picLocks noChangeAspect="1" noChangeArrowheads="1"/>
              </p:cNvPicPr>
              <p:nvPr/>
            </p:nvPicPr>
            <p:blipFill>
              <a:blip r:embed="rId4" cstate="print"/>
              <a:srcRect/>
              <a:stretch>
                <a:fillRect/>
              </a:stretch>
            </p:blipFill>
            <p:spPr bwMode="auto">
              <a:xfrm>
                <a:off x="152400" y="4533903"/>
                <a:ext cx="533400" cy="304800"/>
              </a:xfrm>
              <a:prstGeom prst="rect">
                <a:avLst/>
              </a:prstGeom>
              <a:noFill/>
            </p:spPr>
          </p:pic>
          <p:sp>
            <p:nvSpPr>
              <p:cNvPr id="95" name="TextBox 94"/>
              <p:cNvSpPr txBox="1"/>
              <p:nvPr/>
            </p:nvSpPr>
            <p:spPr>
              <a:xfrm>
                <a:off x="-179916" y="4038600"/>
                <a:ext cx="2981692" cy="369332"/>
              </a:xfrm>
              <a:prstGeom prst="rect">
                <a:avLst/>
              </a:prstGeom>
              <a:noFill/>
            </p:spPr>
            <p:txBody>
              <a:bodyPr wrap="square" rtlCol="0">
                <a:spAutoFit/>
              </a:bodyPr>
              <a:lstStyle/>
              <a:p>
                <a:pPr algn="ctr"/>
                <a:r>
                  <a:rPr lang="en-US" u="sng" dirty="0" smtClean="0">
                    <a:solidFill>
                      <a:schemeClr val="bg1"/>
                    </a:solidFill>
                    <a:latin typeface="Times New Roman" pitchFamily="18" charset="0"/>
                    <a:cs typeface="Times New Roman" pitchFamily="18" charset="0"/>
                  </a:rPr>
                  <a:t>Sponsor of Expedition</a:t>
                </a:r>
                <a:endParaRPr lang="en-US" u="sng" dirty="0">
                  <a:solidFill>
                    <a:schemeClr val="bg1"/>
                  </a:solidFill>
                  <a:latin typeface="Times New Roman" pitchFamily="18" charset="0"/>
                  <a:cs typeface="Times New Roman" pitchFamily="18" charset="0"/>
                </a:endParaRPr>
              </a:p>
            </p:txBody>
          </p:sp>
          <p:sp>
            <p:nvSpPr>
              <p:cNvPr id="96" name="TextBox 95"/>
              <p:cNvSpPr txBox="1"/>
              <p:nvPr/>
            </p:nvSpPr>
            <p:spPr>
              <a:xfrm>
                <a:off x="762000" y="4307175"/>
                <a:ext cx="1719995" cy="3136606"/>
              </a:xfrm>
              <a:prstGeom prst="rect">
                <a:avLst/>
              </a:prstGeom>
              <a:noFill/>
            </p:spPr>
            <p:txBody>
              <a:bodyPr wrap="square" rtlCol="0">
                <a:spAutoFit/>
              </a:bodyPr>
              <a:lstStyle/>
              <a:p>
                <a:pPr>
                  <a:lnSpc>
                    <a:spcPct val="200000"/>
                  </a:lnSpc>
                </a:pPr>
                <a:r>
                  <a:rPr lang="en-US" sz="1400" dirty="0" smtClean="0">
                    <a:solidFill>
                      <a:schemeClr val="bg1"/>
                    </a:solidFill>
                    <a:latin typeface="Times New Roman" pitchFamily="18" charset="0"/>
                    <a:cs typeface="Times New Roman" pitchFamily="18" charset="0"/>
                  </a:rPr>
                  <a:t>-</a:t>
                </a:r>
                <a:r>
                  <a:rPr lang="en-US" sz="1600" dirty="0" smtClean="0">
                    <a:solidFill>
                      <a:schemeClr val="bg1"/>
                    </a:solidFill>
                    <a:latin typeface="Times New Roman" pitchFamily="18" charset="0"/>
                    <a:cs typeface="Times New Roman" pitchFamily="18" charset="0"/>
                  </a:rPr>
                  <a:t> Spain</a:t>
                </a:r>
              </a:p>
              <a:p>
                <a:pPr>
                  <a:lnSpc>
                    <a:spcPct val="200000"/>
                  </a:lnSpc>
                </a:pPr>
                <a:r>
                  <a:rPr lang="en-US" sz="1600" dirty="0" smtClean="0">
                    <a:solidFill>
                      <a:schemeClr val="bg1"/>
                    </a:solidFill>
                    <a:latin typeface="Times New Roman" pitchFamily="18" charset="0"/>
                    <a:cs typeface="Times New Roman" pitchFamily="18" charset="0"/>
                  </a:rPr>
                  <a:t> -England</a:t>
                </a:r>
              </a:p>
              <a:p>
                <a:pPr>
                  <a:lnSpc>
                    <a:spcPct val="200000"/>
                  </a:lnSpc>
                </a:pPr>
                <a:r>
                  <a:rPr lang="en-US" sz="1600" dirty="0" smtClean="0">
                    <a:solidFill>
                      <a:schemeClr val="bg1"/>
                    </a:solidFill>
                    <a:latin typeface="Times New Roman" pitchFamily="18" charset="0"/>
                    <a:cs typeface="Times New Roman" pitchFamily="18" charset="0"/>
                  </a:rPr>
                  <a:t>- Great Britain</a:t>
                </a:r>
              </a:p>
              <a:p>
                <a:pPr>
                  <a:lnSpc>
                    <a:spcPct val="200000"/>
                  </a:lnSpc>
                </a:pPr>
                <a:r>
                  <a:rPr lang="en-US" sz="1600" dirty="0" smtClean="0">
                    <a:solidFill>
                      <a:schemeClr val="bg1"/>
                    </a:solidFill>
                    <a:latin typeface="Times New Roman" pitchFamily="18" charset="0"/>
                    <a:cs typeface="Times New Roman" pitchFamily="18" charset="0"/>
                  </a:rPr>
                  <a:t>- Portugal</a:t>
                </a:r>
              </a:p>
              <a:p>
                <a:pPr>
                  <a:lnSpc>
                    <a:spcPct val="200000"/>
                  </a:lnSpc>
                </a:pPr>
                <a:r>
                  <a:rPr lang="en-US" sz="1600" dirty="0" smtClean="0">
                    <a:solidFill>
                      <a:schemeClr val="bg1"/>
                    </a:solidFill>
                    <a:latin typeface="Times New Roman" pitchFamily="18" charset="0"/>
                    <a:cs typeface="Times New Roman" pitchFamily="18" charset="0"/>
                  </a:rPr>
                  <a:t>-Netherlands</a:t>
                </a:r>
              </a:p>
              <a:p>
                <a:pPr>
                  <a:lnSpc>
                    <a:spcPct val="200000"/>
                  </a:lnSpc>
                </a:pPr>
                <a:r>
                  <a:rPr lang="en-US" sz="1600" dirty="0" smtClean="0">
                    <a:solidFill>
                      <a:schemeClr val="bg1"/>
                    </a:solidFill>
                    <a:latin typeface="Times New Roman" pitchFamily="18" charset="0"/>
                    <a:cs typeface="Times New Roman" pitchFamily="18" charset="0"/>
                  </a:rPr>
                  <a:t>-France</a:t>
                </a:r>
              </a:p>
            </p:txBody>
          </p:sp>
        </p:grpSp>
        <p:sp>
          <p:nvSpPr>
            <p:cNvPr id="3" name="TextBox 2"/>
            <p:cNvSpPr txBox="1"/>
            <p:nvPr/>
          </p:nvSpPr>
          <p:spPr>
            <a:xfrm>
              <a:off x="1190625" y="5212316"/>
              <a:ext cx="1288807" cy="253916"/>
            </a:xfrm>
            <a:prstGeom prst="rect">
              <a:avLst/>
            </a:prstGeom>
            <a:noFill/>
          </p:spPr>
          <p:txBody>
            <a:bodyPr wrap="square" rtlCol="0">
              <a:spAutoFit/>
            </a:bodyPr>
            <a:lstStyle/>
            <a:p>
              <a:pPr algn="ctr"/>
              <a:r>
                <a:rPr lang="en-US" sz="1050" dirty="0" smtClean="0">
                  <a:solidFill>
                    <a:schemeClr val="bg1"/>
                  </a:solidFill>
                </a:rPr>
                <a:t>(Before 1747)</a:t>
              </a:r>
              <a:endParaRPr lang="en-US" sz="1050" dirty="0">
                <a:solidFill>
                  <a:schemeClr val="bg1"/>
                </a:solidFill>
              </a:endParaRPr>
            </a:p>
          </p:txBody>
        </p:sp>
        <p:sp>
          <p:nvSpPr>
            <p:cNvPr id="98" name="TextBox 97"/>
            <p:cNvSpPr txBox="1"/>
            <p:nvPr/>
          </p:nvSpPr>
          <p:spPr>
            <a:xfrm>
              <a:off x="1161235" y="5761404"/>
              <a:ext cx="1288807" cy="253916"/>
            </a:xfrm>
            <a:prstGeom prst="rect">
              <a:avLst/>
            </a:prstGeom>
            <a:noFill/>
          </p:spPr>
          <p:txBody>
            <a:bodyPr wrap="square" rtlCol="0">
              <a:spAutoFit/>
            </a:bodyPr>
            <a:lstStyle/>
            <a:p>
              <a:pPr algn="ctr"/>
              <a:r>
                <a:rPr lang="en-US" sz="1050" dirty="0" smtClean="0">
                  <a:solidFill>
                    <a:schemeClr val="bg1"/>
                  </a:solidFill>
                </a:rPr>
                <a:t>(After 1747)</a:t>
              </a:r>
              <a:endParaRPr lang="en-US" sz="1050" dirty="0">
                <a:solidFill>
                  <a:schemeClr val="bg1"/>
                </a:solidFill>
              </a:endParaRPr>
            </a:p>
          </p:txBody>
        </p:sp>
      </p:grpSp>
      <p:pic>
        <p:nvPicPr>
          <p:cNvPr id="1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9838" y="5259665"/>
            <a:ext cx="472099" cy="31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8" name="Group 77"/>
          <p:cNvGrpSpPr/>
          <p:nvPr/>
        </p:nvGrpSpPr>
        <p:grpSpPr>
          <a:xfrm>
            <a:off x="5486400" y="1292894"/>
            <a:ext cx="1116757" cy="830240"/>
            <a:chOff x="5486400" y="1292894"/>
            <a:chExt cx="1116757" cy="830240"/>
          </a:xfrm>
        </p:grpSpPr>
        <p:grpSp>
          <p:nvGrpSpPr>
            <p:cNvPr id="51" name="Group 50"/>
            <p:cNvGrpSpPr/>
            <p:nvPr/>
          </p:nvGrpSpPr>
          <p:grpSpPr>
            <a:xfrm>
              <a:off x="5486400" y="1361134"/>
              <a:ext cx="1116757" cy="762000"/>
              <a:chOff x="748013" y="2643410"/>
              <a:chExt cx="1116757" cy="762000"/>
            </a:xfrm>
          </p:grpSpPr>
          <p:sp>
            <p:nvSpPr>
              <p:cNvPr id="151" name="Rectangle 150"/>
              <p:cNvSpPr/>
              <p:nvPr/>
            </p:nvSpPr>
            <p:spPr>
              <a:xfrm>
                <a:off x="891505" y="2643410"/>
                <a:ext cx="829774" cy="762000"/>
              </a:xfrm>
              <a:prstGeom prst="rect">
                <a:avLst/>
              </a:prstGeom>
              <a:solidFill>
                <a:srgbClr val="FFFFFF">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TextBox 49"/>
              <p:cNvSpPr txBox="1"/>
              <p:nvPr/>
            </p:nvSpPr>
            <p:spPr>
              <a:xfrm>
                <a:off x="748013" y="2664936"/>
                <a:ext cx="1116757" cy="738664"/>
              </a:xfrm>
              <a:prstGeom prst="rect">
                <a:avLst/>
              </a:prstGeom>
              <a:noFill/>
            </p:spPr>
            <p:txBody>
              <a:bodyPr wrap="square" rtlCol="0">
                <a:spAutoFit/>
              </a:bodyPr>
              <a:lstStyle/>
              <a:p>
                <a:pPr algn="ctr"/>
                <a:r>
                  <a:rPr lang="en-US" sz="1050" dirty="0">
                    <a:cs typeface="Times New Roman" pitchFamily="18" charset="0"/>
                  </a:rPr>
                  <a:t>Samuel de </a:t>
                </a:r>
                <a:r>
                  <a:rPr lang="en-US" sz="1050" dirty="0" smtClean="0">
                    <a:cs typeface="Times New Roman" pitchFamily="18" charset="0"/>
                  </a:rPr>
                  <a:t>Champlain</a:t>
                </a:r>
              </a:p>
              <a:p>
                <a:pPr algn="ctr"/>
                <a:r>
                  <a:rPr lang="en-US" sz="1050" dirty="0">
                    <a:cs typeface="Times New Roman" pitchFamily="18" charset="0"/>
                  </a:rPr>
                  <a:t>(1567-1635</a:t>
                </a:r>
                <a:r>
                  <a:rPr lang="en-US" sz="1050" dirty="0" smtClean="0">
                    <a:cs typeface="Times New Roman" pitchFamily="18" charset="0"/>
                  </a:rPr>
                  <a:t>)</a:t>
                </a:r>
                <a:endParaRPr lang="en-US" sz="1050" dirty="0" smtClean="0"/>
              </a:p>
              <a:p>
                <a:pPr algn="ctr"/>
                <a:r>
                  <a:rPr lang="en-US" sz="1050" dirty="0" smtClean="0">
                    <a:cs typeface="Times New Roman" pitchFamily="18" charset="0"/>
                  </a:rPr>
                  <a:t>(French)</a:t>
                </a:r>
                <a:endParaRPr lang="en-US" sz="1050" dirty="0">
                  <a:cs typeface="Times New Roman" pitchFamily="18" charset="0"/>
                </a:endParaRPr>
              </a:p>
            </p:txBody>
          </p:sp>
        </p:grpSp>
        <p:pic>
          <p:nvPicPr>
            <p:cNvPr id="19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1735" y="1292894"/>
              <a:ext cx="269465" cy="17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9" name="Group 78"/>
          <p:cNvGrpSpPr/>
          <p:nvPr/>
        </p:nvGrpSpPr>
        <p:grpSpPr>
          <a:xfrm>
            <a:off x="6248400" y="3124200"/>
            <a:ext cx="965199" cy="812195"/>
            <a:chOff x="6324601" y="1575733"/>
            <a:chExt cx="965199" cy="812195"/>
          </a:xfrm>
        </p:grpSpPr>
        <p:sp>
          <p:nvSpPr>
            <p:cNvPr id="197" name="Rectangle 196"/>
            <p:cNvSpPr/>
            <p:nvPr/>
          </p:nvSpPr>
          <p:spPr>
            <a:xfrm>
              <a:off x="6428642" y="1625928"/>
              <a:ext cx="829774" cy="762000"/>
            </a:xfrm>
            <a:prstGeom prst="rect">
              <a:avLst/>
            </a:prstGeom>
            <a:solidFill>
              <a:srgbClr val="7030A0">
                <a:alpha val="50196"/>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8" name="TextBox 197"/>
            <p:cNvSpPr txBox="1"/>
            <p:nvPr/>
          </p:nvSpPr>
          <p:spPr>
            <a:xfrm>
              <a:off x="6395915" y="1649264"/>
              <a:ext cx="893885" cy="738664"/>
            </a:xfrm>
            <a:prstGeom prst="rect">
              <a:avLst/>
            </a:prstGeom>
            <a:noFill/>
          </p:spPr>
          <p:txBody>
            <a:bodyPr wrap="square" rtlCol="0">
              <a:spAutoFit/>
            </a:bodyPr>
            <a:lstStyle/>
            <a:p>
              <a:pPr algn="ctr"/>
              <a:r>
                <a:rPr lang="en-US" sz="1050" dirty="0" smtClean="0">
                  <a:latin typeface="Times New Roman" pitchFamily="18" charset="0"/>
                  <a:cs typeface="Times New Roman" pitchFamily="18" charset="0"/>
                </a:rPr>
                <a:t>Henry Hudson</a:t>
              </a:r>
            </a:p>
            <a:p>
              <a:pPr algn="ctr"/>
              <a:r>
                <a:rPr lang="en-US" sz="1050" dirty="0" smtClean="0">
                  <a:latin typeface="Times New Roman" pitchFamily="18" charset="0"/>
                  <a:cs typeface="Times New Roman" pitchFamily="18" charset="0"/>
                </a:rPr>
                <a:t>1565-1611</a:t>
              </a:r>
            </a:p>
            <a:p>
              <a:pPr algn="ctr"/>
              <a:r>
                <a:rPr lang="en-US" sz="1050" dirty="0" smtClean="0">
                  <a:latin typeface="Times New Roman" pitchFamily="18" charset="0"/>
                  <a:cs typeface="Times New Roman" pitchFamily="18" charset="0"/>
                </a:rPr>
                <a:t>(English)</a:t>
              </a:r>
            </a:p>
          </p:txBody>
        </p:sp>
        <p:pic>
          <p:nvPicPr>
            <p:cNvPr id="199" name="Picture 2" descr="http://images.wikia.com/halo/images/5/50/Admin_Flag_-_The_Netherlands.gif"/>
            <p:cNvPicPr>
              <a:picLocks noChangeAspect="1" noChangeArrowheads="1"/>
            </p:cNvPicPr>
            <p:nvPr/>
          </p:nvPicPr>
          <p:blipFill>
            <a:blip r:embed="rId6" cstate="print"/>
            <a:srcRect/>
            <a:stretch>
              <a:fillRect/>
            </a:stretch>
          </p:blipFill>
          <p:spPr bwMode="auto">
            <a:xfrm>
              <a:off x="6324601" y="1575733"/>
              <a:ext cx="304799" cy="166401"/>
            </a:xfrm>
            <a:prstGeom prst="rect">
              <a:avLst/>
            </a:prstGeom>
            <a:noFill/>
          </p:spPr>
        </p:pic>
      </p:grpSp>
      <p:cxnSp>
        <p:nvCxnSpPr>
          <p:cNvPr id="203" name="Straight Connector 202"/>
          <p:cNvCxnSpPr>
            <a:stCxn id="197" idx="2"/>
          </p:cNvCxnSpPr>
          <p:nvPr/>
        </p:nvCxnSpPr>
        <p:spPr>
          <a:xfrm>
            <a:off x="6767328" y="3936395"/>
            <a:ext cx="0" cy="48320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32" b="6119"/>
          <a:stretch/>
        </p:blipFill>
        <p:spPr bwMode="auto">
          <a:xfrm>
            <a:off x="1828800" y="4572000"/>
            <a:ext cx="1328737" cy="131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32" b="6119"/>
          <a:stretch/>
        </p:blipFill>
        <p:spPr bwMode="auto">
          <a:xfrm>
            <a:off x="6400800" y="0"/>
            <a:ext cx="1328737" cy="131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32" b="6119"/>
          <a:stretch/>
        </p:blipFill>
        <p:spPr bwMode="auto">
          <a:xfrm>
            <a:off x="3276600" y="457200"/>
            <a:ext cx="1328737" cy="131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858000" y="-216012"/>
            <a:ext cx="1066800" cy="1554163"/>
          </a:xfrm>
        </p:spPr>
        <p:txBody>
          <a:bodyPr>
            <a:normAutofit/>
          </a:bodyPr>
          <a:lstStyle/>
          <a:p>
            <a:pPr>
              <a:buNone/>
            </a:pPr>
            <a:r>
              <a:rPr lang="en-US" sz="2000" dirty="0" smtClean="0"/>
              <a:t>       </a:t>
            </a:r>
            <a:r>
              <a:rPr lang="en-US" sz="200" dirty="0" smtClean="0">
                <a:latin typeface="Times New Roman" pitchFamily="18" charset="0"/>
                <a:cs typeface="Times New Roman" pitchFamily="18" charset="0"/>
              </a:rPr>
              <a:t>The Portuguese needed improved agricultural prospects than what they had in their own country, so they set out to foreign places of the world to get what they needed. They also were looking for converts to Christianity as well as to know what was out their. Out of all the countries that participated in the Age of Exploration, the Portuguese were the most secretive and advanced in their methods of navigation, leading the way for the rest of Europe. </a:t>
            </a:r>
          </a:p>
          <a:p>
            <a:pPr>
              <a:buNone/>
            </a:pPr>
            <a:r>
              <a:rPr lang="en-US" sz="200" dirty="0" smtClean="0">
                <a:latin typeface="Times New Roman" pitchFamily="18" charset="0"/>
                <a:cs typeface="Times New Roman" pitchFamily="18" charset="0"/>
              </a:rPr>
              <a:t>       Portugal only solely dependent on its sea power and imported many luxury items from the Orient such as spices and porcelain. This dramatically increased the wealth of Portugal during this time and made it a major European power on the seas.</a:t>
            </a:r>
          </a:p>
          <a:p>
            <a:pPr>
              <a:buNone/>
            </a:pPr>
            <a:r>
              <a:rPr lang="en-US" sz="200" dirty="0" smtClean="0">
                <a:latin typeface="Times New Roman" pitchFamily="18" charset="0"/>
                <a:cs typeface="Times New Roman" pitchFamily="18" charset="0"/>
              </a:rPr>
              <a:t>       The list of explores for Portugal are as follows:</a:t>
            </a:r>
            <a:endParaRPr lang="en-US" sz="200" dirty="0">
              <a:latin typeface="Times New Roman" pitchFamily="18" charset="0"/>
              <a:cs typeface="Times New Roman" pitchFamily="18" charset="0"/>
            </a:endParaRPr>
          </a:p>
        </p:txBody>
      </p:sp>
      <p:pic>
        <p:nvPicPr>
          <p:cNvPr id="717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lasticWrap/>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t="6532" b="6119"/>
          <a:stretch/>
        </p:blipFill>
        <p:spPr bwMode="auto">
          <a:xfrm>
            <a:off x="0" y="-68057"/>
            <a:ext cx="9144000" cy="692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Portuguese Exploration</a:t>
            </a:r>
            <a:endParaRPr lang="en-US" dirty="0">
              <a:latin typeface="Times New Roman" pitchFamily="18" charset="0"/>
              <a:cs typeface="Times New Roman" pitchFamily="18" charset="0"/>
            </a:endParaRPr>
          </a:p>
        </p:txBody>
      </p:sp>
      <p:sp>
        <p:nvSpPr>
          <p:cNvPr id="5" name="TextBox 4"/>
          <p:cNvSpPr txBox="1"/>
          <p:nvPr/>
        </p:nvSpPr>
        <p:spPr>
          <a:xfrm>
            <a:off x="3048000" y="4495800"/>
            <a:ext cx="3048000" cy="923330"/>
          </a:xfrm>
          <a:prstGeom prst="rect">
            <a:avLst/>
          </a:prstGeom>
          <a:noFill/>
        </p:spPr>
        <p:txBody>
          <a:bodyPr wrap="square" rtlCol="0">
            <a:spAutoFit/>
          </a:bodyPr>
          <a:lstStyle/>
          <a:p>
            <a:pPr>
              <a:buFont typeface="Arial" pitchFamily="34" charset="0"/>
              <a:buChar char="•"/>
            </a:pPr>
            <a:r>
              <a:rPr lang="en-US" b="1" dirty="0" smtClean="0">
                <a:latin typeface="Times New Roman" pitchFamily="18" charset="0"/>
                <a:cs typeface="Times New Roman" pitchFamily="18" charset="0"/>
              </a:rPr>
              <a:t>Prince Henry the Navigator</a:t>
            </a:r>
          </a:p>
          <a:p>
            <a:pPr>
              <a:buFont typeface="Arial" pitchFamily="34" charset="0"/>
              <a:buChar char="•"/>
            </a:pPr>
            <a:r>
              <a:rPr lang="en-US" b="1" dirty="0" smtClean="0">
                <a:latin typeface="Times New Roman" pitchFamily="18" charset="0"/>
                <a:cs typeface="Times New Roman" pitchFamily="18" charset="0"/>
              </a:rPr>
              <a:t>Vasco de Gama </a:t>
            </a:r>
          </a:p>
          <a:p>
            <a:pPr>
              <a:buFont typeface="Arial" pitchFamily="34" charset="0"/>
              <a:buChar char="•"/>
            </a:pPr>
            <a:r>
              <a:rPr lang="en-US" b="1" dirty="0" err="1" smtClean="0">
                <a:latin typeface="Times New Roman" pitchFamily="18" charset="0"/>
                <a:cs typeface="Times New Roman" pitchFamily="18" charset="0"/>
              </a:rPr>
              <a:t>Bartholomeu</a:t>
            </a:r>
            <a:r>
              <a:rPr lang="en-US" b="1" dirty="0" smtClean="0">
                <a:latin typeface="Times New Roman" pitchFamily="18" charset="0"/>
                <a:cs typeface="Times New Roman" pitchFamily="18" charset="0"/>
              </a:rPr>
              <a:t> Dias </a:t>
            </a:r>
          </a:p>
        </p:txBody>
      </p:sp>
      <p:grpSp>
        <p:nvGrpSpPr>
          <p:cNvPr id="9" name="Group 8"/>
          <p:cNvGrpSpPr/>
          <p:nvPr/>
        </p:nvGrpSpPr>
        <p:grpSpPr>
          <a:xfrm>
            <a:off x="3429000" y="5511157"/>
            <a:ext cx="2286000" cy="914400"/>
            <a:chOff x="228600" y="5181600"/>
            <a:chExt cx="2590800" cy="1219200"/>
          </a:xfrm>
        </p:grpSpPr>
        <p:sp>
          <p:nvSpPr>
            <p:cNvPr id="6" name="TextBox 5"/>
            <p:cNvSpPr txBox="1"/>
            <p:nvPr/>
          </p:nvSpPr>
          <p:spPr>
            <a:xfrm>
              <a:off x="304800" y="5257800"/>
              <a:ext cx="25146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Click </a:t>
              </a:r>
              <a:r>
                <a:rPr lang="en-US" sz="1400" dirty="0" smtClean="0">
                  <a:latin typeface="Times New Roman" pitchFamily="18" charset="0"/>
                  <a:cs typeface="Times New Roman" pitchFamily="18" charset="0"/>
                  <a:hlinkClick r:id="rId5"/>
                </a:rPr>
                <a:t>HERE</a:t>
              </a:r>
              <a:r>
                <a:rPr lang="en-US" sz="1400" dirty="0" smtClean="0">
                  <a:latin typeface="Times New Roman" pitchFamily="18" charset="0"/>
                  <a:cs typeface="Times New Roman" pitchFamily="18" charset="0"/>
                </a:rPr>
                <a:t> for a brief synopsis of  Portugal and its explorers.</a:t>
              </a:r>
              <a:endParaRPr lang="en-US" sz="1400" dirty="0">
                <a:latin typeface="Times New Roman" pitchFamily="18" charset="0"/>
                <a:cs typeface="Times New Roman" pitchFamily="18" charset="0"/>
              </a:endParaRPr>
            </a:p>
          </p:txBody>
        </p:sp>
        <p:sp>
          <p:nvSpPr>
            <p:cNvPr id="7" name="Rectangle 6"/>
            <p:cNvSpPr/>
            <p:nvPr/>
          </p:nvSpPr>
          <p:spPr>
            <a:xfrm>
              <a:off x="228600" y="5181600"/>
              <a:ext cx="2590800" cy="1219200"/>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 name="TextBox 3"/>
          <p:cNvSpPr txBox="1"/>
          <p:nvPr/>
        </p:nvSpPr>
        <p:spPr>
          <a:xfrm>
            <a:off x="381000" y="1447800"/>
            <a:ext cx="8382000" cy="2862322"/>
          </a:xfrm>
          <a:prstGeom prst="rect">
            <a:avLst/>
          </a:prstGeom>
          <a:noFill/>
        </p:spPr>
        <p:txBody>
          <a:bodyPr wrap="square" rtlCol="0">
            <a:spAutoFit/>
          </a:bodyPr>
          <a:lstStyle/>
          <a:p>
            <a:pPr marL="285750" indent="-285750">
              <a:buFont typeface="Arial" pitchFamily="34" charset="0"/>
              <a:buChar char="•"/>
            </a:pPr>
            <a:r>
              <a:rPr lang="en-US" b="1" dirty="0" smtClean="0">
                <a:latin typeface="Times New Roman" pitchFamily="18" charset="0"/>
                <a:cs typeface="Times New Roman" pitchFamily="18" charset="0"/>
              </a:rPr>
              <a:t>Poor farm land, forced them to import food. Find food source somewhere else.</a:t>
            </a:r>
          </a:p>
          <a:p>
            <a:pPr marL="285750" indent="-285750">
              <a:buFont typeface="Arial" pitchFamily="34" charset="0"/>
              <a:buChar char="•"/>
            </a:pPr>
            <a:r>
              <a:rPr lang="en-US" b="1" dirty="0" smtClean="0">
                <a:latin typeface="Times New Roman" pitchFamily="18" charset="0"/>
                <a:cs typeface="Times New Roman" pitchFamily="18" charset="0"/>
              </a:rPr>
              <a:t>Developed advanced methods of navigation.</a:t>
            </a:r>
          </a:p>
          <a:p>
            <a:pPr marL="285750" indent="-285750">
              <a:buFont typeface="Arial" pitchFamily="34" charset="0"/>
              <a:buChar char="•"/>
            </a:pPr>
            <a:r>
              <a:rPr lang="en-US" b="1" dirty="0" smtClean="0">
                <a:latin typeface="Times New Roman" pitchFamily="18" charset="0"/>
                <a:cs typeface="Times New Roman" pitchFamily="18" charset="0"/>
              </a:rPr>
              <a:t>Became very secretive about their plans and methods.</a:t>
            </a:r>
          </a:p>
          <a:p>
            <a:pPr marL="285750" indent="-285750">
              <a:buFont typeface="Arial" pitchFamily="34" charset="0"/>
              <a:buChar char="•"/>
            </a:pPr>
            <a:r>
              <a:rPr lang="en-US" b="1" dirty="0" smtClean="0">
                <a:latin typeface="Times New Roman" pitchFamily="18" charset="0"/>
                <a:cs typeface="Times New Roman" pitchFamily="18" charset="0"/>
              </a:rPr>
              <a:t>Led the way in early exploration for the rest of Europe to follow</a:t>
            </a:r>
          </a:p>
          <a:p>
            <a:pPr marL="285750" indent="-285750">
              <a:buFont typeface="Arial" pitchFamily="34" charset="0"/>
              <a:buChar char="•"/>
            </a:pPr>
            <a:r>
              <a:rPr lang="en-US" b="1" dirty="0" smtClean="0">
                <a:latin typeface="Times New Roman" pitchFamily="18" charset="0"/>
                <a:cs typeface="Times New Roman" pitchFamily="18" charset="0"/>
              </a:rPr>
              <a:t>First to successfully mount cannons to ships.</a:t>
            </a:r>
          </a:p>
          <a:p>
            <a:pPr marL="285750" indent="-285750">
              <a:buFont typeface="Arial" pitchFamily="34" charset="0"/>
              <a:buChar char="•"/>
            </a:pPr>
            <a:r>
              <a:rPr lang="en-US" b="1" dirty="0" smtClean="0">
                <a:latin typeface="Times New Roman" pitchFamily="18" charset="0"/>
                <a:cs typeface="Times New Roman" pitchFamily="18" charset="0"/>
              </a:rPr>
              <a:t>Arranged ships in squadron for tactical advantage.</a:t>
            </a:r>
          </a:p>
          <a:p>
            <a:pPr marL="285750" indent="-285750">
              <a:buFont typeface="Arial" pitchFamily="34" charset="0"/>
              <a:buChar char="•"/>
            </a:pPr>
            <a:r>
              <a:rPr lang="en-US" b="1" dirty="0" smtClean="0">
                <a:latin typeface="Times New Roman" pitchFamily="18" charset="0"/>
                <a:cs typeface="Times New Roman" pitchFamily="18" charset="0"/>
              </a:rPr>
              <a:t>Exploration dramatically increased Portugal’s wealth.</a:t>
            </a:r>
          </a:p>
          <a:p>
            <a:pPr marL="285750" indent="-285750">
              <a:buFont typeface="Arial" pitchFamily="34" charset="0"/>
              <a:buChar char="•"/>
            </a:pPr>
            <a:r>
              <a:rPr lang="en-US" b="1" dirty="0" smtClean="0">
                <a:latin typeface="Times New Roman" pitchFamily="18" charset="0"/>
                <a:cs typeface="Times New Roman" pitchFamily="18" charset="0"/>
              </a:rPr>
              <a:t>Their success led to competition and fighting for trade routes and ports with other nations.</a:t>
            </a:r>
          </a:p>
          <a:p>
            <a:pPr marL="285750" indent="-285750">
              <a:buFont typeface="Arial" pitchFamily="34" charset="0"/>
              <a:buChar char="•"/>
            </a:pPr>
            <a:r>
              <a:rPr lang="en-US" b="1" dirty="0" smtClean="0">
                <a:latin typeface="Times New Roman" pitchFamily="18" charset="0"/>
                <a:cs typeface="Times New Roman" pitchFamily="18" charset="0"/>
              </a:rPr>
              <a:t>Explorers are as follows: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124200" cy="868362"/>
          </a:xfrm>
        </p:spPr>
        <p:txBody>
          <a:bodyPr>
            <a:normAutofit fontScale="90000"/>
          </a:bodyPr>
          <a:lstStyle/>
          <a:p>
            <a:r>
              <a:rPr lang="en-US" sz="2800" smtClean="0">
                <a:latin typeface="Times New Roman" pitchFamily="18" charset="0"/>
                <a:cs typeface="Times New Roman" pitchFamily="18" charset="0"/>
              </a:rPr>
              <a:t>Prince Henry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“the Navigator”</a:t>
            </a:r>
            <a:endParaRPr lang="en-US" sz="2800">
              <a:latin typeface="Times New Roman" pitchFamily="18" charset="0"/>
              <a:cs typeface="Times New Roman" pitchFamily="18" charset="0"/>
            </a:endParaRPr>
          </a:p>
        </p:txBody>
      </p:sp>
      <p:sp>
        <p:nvSpPr>
          <p:cNvPr id="3" name="Content Placeholder 2"/>
          <p:cNvSpPr>
            <a:spLocks noGrp="1"/>
          </p:cNvSpPr>
          <p:nvPr>
            <p:ph idx="1"/>
          </p:nvPr>
        </p:nvSpPr>
        <p:spPr>
          <a:xfrm>
            <a:off x="1219200" y="1612900"/>
            <a:ext cx="990600" cy="1066800"/>
          </a:xfrm>
        </p:spPr>
        <p:txBody>
          <a:bodyPr>
            <a:noAutofit/>
          </a:bodyPr>
          <a:lstStyle/>
          <a:p>
            <a:pPr>
              <a:buNone/>
            </a:pPr>
            <a:r>
              <a:rPr lang="en-US" sz="1050" dirty="0" smtClean="0">
                <a:latin typeface="Times New Roman" pitchFamily="18" charset="0"/>
                <a:cs typeface="Times New Roman" pitchFamily="18" charset="0"/>
              </a:rPr>
              <a:t>He was the son of King </a:t>
            </a:r>
            <a:r>
              <a:rPr lang="en-US" sz="1050" dirty="0" err="1" smtClean="0">
                <a:latin typeface="Times New Roman" pitchFamily="18" charset="0"/>
                <a:cs typeface="Times New Roman" pitchFamily="18" charset="0"/>
              </a:rPr>
              <a:t>João</a:t>
            </a:r>
            <a:r>
              <a:rPr lang="en-US" sz="1050" dirty="0" smtClean="0">
                <a:latin typeface="Times New Roman" pitchFamily="18" charset="0"/>
                <a:cs typeface="Times New Roman" pitchFamily="18" charset="0"/>
              </a:rPr>
              <a:t> I </a:t>
            </a:r>
            <a:r>
              <a:rPr lang="en-US" sz="300" dirty="0" smtClean="0">
                <a:latin typeface="Times New Roman" pitchFamily="18" charset="0"/>
                <a:cs typeface="Times New Roman" pitchFamily="18" charset="0"/>
              </a:rPr>
              <a:t>of Portugal and lived from 1394-1460. He helped Portugal take back its long hold on the Northern African lands from the Moors.</a:t>
            </a:r>
          </a:p>
          <a:p>
            <a:pPr>
              <a:buNone/>
            </a:pPr>
            <a:r>
              <a:rPr lang="en-US" sz="300" dirty="0" smtClean="0">
                <a:latin typeface="Times New Roman" pitchFamily="18" charset="0"/>
                <a:cs typeface="Times New Roman" pitchFamily="18" charset="0"/>
              </a:rPr>
              <a:t>He was a mapmaker and wanted to know what was outside the sphere of Europe.</a:t>
            </a:r>
            <a:r>
              <a:rPr lang="en-US" sz="300" dirty="0">
                <a:latin typeface="Times New Roman" pitchFamily="18" charset="0"/>
                <a:cs typeface="Times New Roman" pitchFamily="18" charset="0"/>
              </a:rPr>
              <a:t> </a:t>
            </a:r>
            <a:r>
              <a:rPr lang="en-US" sz="300" dirty="0" smtClean="0">
                <a:latin typeface="Times New Roman" pitchFamily="18" charset="0"/>
                <a:cs typeface="Times New Roman" pitchFamily="18" charset="0"/>
              </a:rPr>
              <a:t>In addition, he wanted converts to Christianity and discover the abode of </a:t>
            </a:r>
            <a:r>
              <a:rPr lang="en-US" sz="300" dirty="0" err="1" smtClean="0">
                <a:latin typeface="Times New Roman" pitchFamily="18" charset="0"/>
                <a:cs typeface="Times New Roman" pitchFamily="18" charset="0"/>
              </a:rPr>
              <a:t>Prester</a:t>
            </a:r>
            <a:r>
              <a:rPr lang="en-US" sz="300" dirty="0" smtClean="0">
                <a:latin typeface="Times New Roman" pitchFamily="18" charset="0"/>
                <a:cs typeface="Times New Roman" pitchFamily="18" charset="0"/>
              </a:rPr>
              <a:t> John, a Christian Kingdom that was hidden somewhere in Africa or Asia. Henry also wanted to gain wealth for his nation because most of Europe was running by the mercantilist system and his country needed the most wealth to be the best. </a:t>
            </a:r>
          </a:p>
          <a:p>
            <a:endParaRPr lang="en-US" sz="300" dirty="0" smtClean="0">
              <a:latin typeface="Times New Roman" pitchFamily="18" charset="0"/>
              <a:cs typeface="Times New Roman" pitchFamily="18" charset="0"/>
            </a:endParaRPr>
          </a:p>
        </p:txBody>
      </p:sp>
      <p:pic>
        <p:nvPicPr>
          <p:cNvPr id="16386" name="Picture 2" descr="http://upload.wikimedia.org/wikipedia/commons/thumb/0/02/Henry_the_Navigator1.jpg/220px-Henry_the_Navigator1.jpg"/>
          <p:cNvPicPr>
            <a:picLocks noChangeAspect="1" noChangeArrowheads="1"/>
          </p:cNvPicPr>
          <p:nvPr/>
        </p:nvPicPr>
        <p:blipFill>
          <a:blip r:embed="rId3" cstate="print"/>
          <a:srcRect/>
          <a:stretch>
            <a:fillRect/>
          </a:stretch>
        </p:blipFill>
        <p:spPr bwMode="auto">
          <a:xfrm>
            <a:off x="990600" y="990600"/>
            <a:ext cx="1981199" cy="2355446"/>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4140200" y="647700"/>
            <a:ext cx="1600200" cy="1107996"/>
          </a:xfrm>
          <a:prstGeom prst="rect">
            <a:avLst/>
          </a:prstGeom>
          <a:noFill/>
        </p:spPr>
        <p:txBody>
          <a:bodyPr wrap="square" rtlCol="0">
            <a:spAutoFit/>
          </a:bodyPr>
          <a:lstStyle/>
          <a:p>
            <a:r>
              <a:rPr lang="en-US" sz="600" dirty="0" smtClean="0">
                <a:latin typeface="Times New Roman" pitchFamily="18" charset="0"/>
                <a:cs typeface="Times New Roman" pitchFamily="18" charset="0"/>
              </a:rPr>
              <a:t>His main goal was to reach India and the Orient by going around Africa, but he had difficulty getting sailors to sail around a part of Africa known as Cape </a:t>
            </a:r>
            <a:r>
              <a:rPr lang="en-US" sz="600" dirty="0" err="1" smtClean="0">
                <a:latin typeface="Times New Roman" pitchFamily="18" charset="0"/>
                <a:cs typeface="Times New Roman" pitchFamily="18" charset="0"/>
              </a:rPr>
              <a:t>Bojador</a:t>
            </a:r>
            <a:r>
              <a:rPr lang="en-US" sz="600" dirty="0" smtClean="0">
                <a:latin typeface="Times New Roman" pitchFamily="18" charset="0"/>
                <a:cs typeface="Times New Roman" pitchFamily="18" charset="0"/>
              </a:rPr>
              <a:t>, the place where the Earth is closest to the sun. He never found India. Eventually, he helped establish a system of trading outposts along the African coast that helped future explorers find their way to India. These outposts supplied Portugal with slaves, ivory, and most importantly gold.</a:t>
            </a:r>
            <a:endParaRPr lang="en-US" sz="600" dirty="0">
              <a:latin typeface="Times New Roman" pitchFamily="18" charset="0"/>
              <a:cs typeface="Times New Roman" pitchFamily="18" charset="0"/>
            </a:endParaRPr>
          </a:p>
        </p:txBody>
      </p:sp>
      <p:pic>
        <p:nvPicPr>
          <p:cNvPr id="14338" name="Picture 2" descr="http://www.onejourneyatatime.com/site/2008/08portugal13027.jpg"/>
          <p:cNvPicPr>
            <a:picLocks noChangeAspect="1" noChangeArrowheads="1"/>
          </p:cNvPicPr>
          <p:nvPr/>
        </p:nvPicPr>
        <p:blipFill>
          <a:blip r:embed="rId4" cstate="print"/>
          <a:srcRect/>
          <a:stretch>
            <a:fillRect/>
          </a:stretch>
        </p:blipFill>
        <p:spPr bwMode="auto">
          <a:xfrm>
            <a:off x="3810000" y="228600"/>
            <a:ext cx="2438400" cy="1828800"/>
          </a:xfrm>
          <a:prstGeom prst="rect">
            <a:avLst/>
          </a:prstGeom>
          <a:noFill/>
        </p:spPr>
      </p:pic>
      <p:sp>
        <p:nvSpPr>
          <p:cNvPr id="7" name="TextBox 6"/>
          <p:cNvSpPr txBox="1"/>
          <p:nvPr/>
        </p:nvSpPr>
        <p:spPr>
          <a:xfrm>
            <a:off x="304800" y="3570744"/>
            <a:ext cx="3276600" cy="2677656"/>
          </a:xfrm>
          <a:prstGeom prst="rect">
            <a:avLst/>
          </a:prstGeom>
          <a:noFill/>
        </p:spPr>
        <p:txBody>
          <a:bodyPr wrap="square" rtlCol="0">
            <a:spAutoFit/>
          </a:bodyPr>
          <a:lstStyle/>
          <a:p>
            <a:pPr algn="ctr"/>
            <a:r>
              <a:rPr lang="en-US" sz="1400" smtClean="0">
                <a:latin typeface="Times New Roman" pitchFamily="18" charset="0"/>
                <a:cs typeface="Times New Roman" pitchFamily="18" charset="0"/>
              </a:rPr>
              <a:t>(1394-1460)</a:t>
            </a:r>
          </a:p>
          <a:p>
            <a:pPr>
              <a:buFont typeface="Arial" pitchFamily="34" charset="0"/>
              <a:buChar char="•"/>
            </a:pPr>
            <a:r>
              <a:rPr lang="en-US" sz="1400" smtClean="0">
                <a:latin typeface="Times New Roman" pitchFamily="18" charset="0"/>
                <a:cs typeface="Times New Roman" pitchFamily="18" charset="0"/>
              </a:rPr>
              <a:t>Son of King </a:t>
            </a:r>
            <a:r>
              <a:rPr lang="en-US" sz="1400" err="1" smtClean="0">
                <a:latin typeface="Times New Roman" pitchFamily="18" charset="0"/>
                <a:cs typeface="Times New Roman" pitchFamily="18" charset="0"/>
              </a:rPr>
              <a:t>João</a:t>
            </a:r>
            <a:r>
              <a:rPr lang="en-US" sz="1400" smtClean="0">
                <a:latin typeface="Times New Roman" pitchFamily="18" charset="0"/>
                <a:cs typeface="Times New Roman" pitchFamily="18" charset="0"/>
              </a:rPr>
              <a:t> I of Portugal.</a:t>
            </a:r>
          </a:p>
          <a:p>
            <a:pPr>
              <a:buFont typeface="Arial" pitchFamily="34" charset="0"/>
              <a:buChar char="•"/>
            </a:pPr>
            <a:r>
              <a:rPr lang="en-US" sz="1400" smtClean="0">
                <a:latin typeface="Times New Roman" pitchFamily="18" charset="0"/>
                <a:cs typeface="Times New Roman" pitchFamily="18" charset="0"/>
              </a:rPr>
              <a:t>Mapmaker.</a:t>
            </a:r>
          </a:p>
          <a:p>
            <a:pPr>
              <a:buFont typeface="Arial" pitchFamily="34" charset="0"/>
              <a:buChar char="•"/>
            </a:pPr>
            <a:r>
              <a:rPr lang="en-US" sz="1400" smtClean="0">
                <a:latin typeface="Times New Roman" pitchFamily="18" charset="0"/>
                <a:cs typeface="Times New Roman" pitchFamily="18" charset="0"/>
              </a:rPr>
              <a:t>Sent explorers to find the Christian kingdom of </a:t>
            </a:r>
            <a:r>
              <a:rPr lang="en-US" sz="1400" err="1" smtClean="0">
                <a:latin typeface="Times New Roman" pitchFamily="18" charset="0"/>
                <a:cs typeface="Times New Roman" pitchFamily="18" charset="0"/>
              </a:rPr>
              <a:t>Prester</a:t>
            </a:r>
            <a:r>
              <a:rPr lang="en-US" sz="1400" smtClean="0">
                <a:latin typeface="Times New Roman" pitchFamily="18" charset="0"/>
                <a:cs typeface="Times New Roman" pitchFamily="18" charset="0"/>
              </a:rPr>
              <a:t> John and accumulate gold and riches for Portugal.</a:t>
            </a:r>
          </a:p>
          <a:p>
            <a:pPr>
              <a:buFont typeface="Arial" pitchFamily="34" charset="0"/>
              <a:buChar char="•"/>
            </a:pPr>
            <a:r>
              <a:rPr lang="en-US" sz="1400" smtClean="0">
                <a:latin typeface="Times New Roman" pitchFamily="18" charset="0"/>
                <a:cs typeface="Times New Roman" pitchFamily="18" charset="0"/>
              </a:rPr>
              <a:t>Overcame superstitions about Cape </a:t>
            </a:r>
            <a:r>
              <a:rPr lang="en-US" sz="1400" err="1" smtClean="0">
                <a:latin typeface="Times New Roman" pitchFamily="18" charset="0"/>
                <a:cs typeface="Times New Roman" pitchFamily="18" charset="0"/>
              </a:rPr>
              <a:t>Bojador</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by sending Gil </a:t>
            </a:r>
            <a:r>
              <a:rPr lang="en-US" sz="1400" err="1" smtClean="0">
                <a:latin typeface="Times New Roman" pitchFamily="18" charset="0"/>
                <a:cs typeface="Times New Roman" pitchFamily="18" charset="0"/>
              </a:rPr>
              <a:t>Eannes</a:t>
            </a:r>
            <a:r>
              <a:rPr lang="en-US" sz="1400" smtClean="0">
                <a:latin typeface="Times New Roman" pitchFamily="18" charset="0"/>
                <a:cs typeface="Times New Roman" pitchFamily="18" charset="0"/>
              </a:rPr>
              <a:t> in 1434.</a:t>
            </a:r>
          </a:p>
          <a:p>
            <a:pPr>
              <a:buFont typeface="Arial" pitchFamily="34" charset="0"/>
              <a:buChar char="•"/>
            </a:pPr>
            <a:r>
              <a:rPr lang="en-US" sz="1400" smtClean="0">
                <a:latin typeface="Times New Roman" pitchFamily="18" charset="0"/>
                <a:cs typeface="Times New Roman" pitchFamily="18" charset="0"/>
              </a:rPr>
              <a:t>Established a school of navigation in 1418 in </a:t>
            </a:r>
            <a:r>
              <a:rPr lang="en-US" sz="1400" err="1" smtClean="0">
                <a:latin typeface="Times New Roman" pitchFamily="18" charset="0"/>
                <a:cs typeface="Times New Roman" pitchFamily="18" charset="0"/>
              </a:rPr>
              <a:t>Sarges</a:t>
            </a:r>
            <a:r>
              <a:rPr lang="en-US" sz="1400" smtClean="0">
                <a:latin typeface="Times New Roman" pitchFamily="18" charset="0"/>
                <a:cs typeface="Times New Roman" pitchFamily="18" charset="0"/>
              </a:rPr>
              <a:t>, Portugal.</a:t>
            </a:r>
          </a:p>
          <a:p>
            <a:pPr>
              <a:buFont typeface="Arial" pitchFamily="34" charset="0"/>
              <a:buChar char="•"/>
            </a:pPr>
            <a:r>
              <a:rPr lang="en-US" sz="1400" smtClean="0">
                <a:latin typeface="Times New Roman" pitchFamily="18" charset="0"/>
                <a:cs typeface="Times New Roman" pitchFamily="18" charset="0"/>
              </a:rPr>
              <a:t>Responsible for innovations such as the </a:t>
            </a:r>
            <a:r>
              <a:rPr lang="en-US" sz="1400">
                <a:latin typeface="Times New Roman" pitchFamily="18" charset="0"/>
                <a:cs typeface="Times New Roman" pitchFamily="18" charset="0"/>
              </a:rPr>
              <a:t>C</a:t>
            </a:r>
            <a:r>
              <a:rPr lang="en-US" sz="1400" smtClean="0">
                <a:latin typeface="Times New Roman" pitchFamily="18" charset="0"/>
                <a:cs typeface="Times New Roman" pitchFamily="18" charset="0"/>
              </a:rPr>
              <a:t>aravel ship and celestial navigation.</a:t>
            </a:r>
            <a:endParaRPr lang="en-US" sz="1400">
              <a:latin typeface="Times New Roman" pitchFamily="18" charset="0"/>
              <a:cs typeface="Times New Roman" pitchFamily="18" charset="0"/>
            </a:endParaRPr>
          </a:p>
        </p:txBody>
      </p:sp>
      <p:pic>
        <p:nvPicPr>
          <p:cNvPr id="14340" name="Picture 4" descr="http://media.web.britannica.com/eb-media/19/144919-004-F8489707.jpg"/>
          <p:cNvPicPr>
            <a:picLocks noChangeAspect="1" noChangeArrowheads="1"/>
          </p:cNvPicPr>
          <p:nvPr/>
        </p:nvPicPr>
        <p:blipFill>
          <a:blip r:embed="rId5" cstate="print"/>
          <a:srcRect/>
          <a:stretch>
            <a:fillRect/>
          </a:stretch>
        </p:blipFill>
        <p:spPr bwMode="auto">
          <a:xfrm>
            <a:off x="6400800" y="2057400"/>
            <a:ext cx="2430885" cy="1781176"/>
          </a:xfrm>
          <a:prstGeom prst="rect">
            <a:avLst/>
          </a:prstGeom>
          <a:noFill/>
        </p:spPr>
      </p:pic>
      <p:sp>
        <p:nvSpPr>
          <p:cNvPr id="9" name="TextBox 8"/>
          <p:cNvSpPr txBox="1"/>
          <p:nvPr/>
        </p:nvSpPr>
        <p:spPr>
          <a:xfrm>
            <a:off x="3429000" y="2667000"/>
            <a:ext cx="2743200" cy="954107"/>
          </a:xfrm>
          <a:prstGeom prst="rect">
            <a:avLst/>
          </a:prstGeom>
          <a:noFill/>
        </p:spPr>
        <p:txBody>
          <a:bodyPr wrap="square" rtlCol="0">
            <a:spAutoFit/>
          </a:bodyPr>
          <a:lstStyle/>
          <a:p>
            <a:pPr>
              <a:buFont typeface="Arial" pitchFamily="34" charset="0"/>
              <a:buChar char="•"/>
            </a:pPr>
            <a:r>
              <a:rPr lang="en-US" sz="1400">
                <a:latin typeface="Times New Roman" pitchFamily="18" charset="0"/>
                <a:cs typeface="Times New Roman" pitchFamily="18" charset="0"/>
              </a:rPr>
              <a:t>S</a:t>
            </a:r>
            <a:r>
              <a:rPr lang="en-US" sz="1400" smtClean="0">
                <a:latin typeface="Times New Roman" pitchFamily="18" charset="0"/>
                <a:cs typeface="Times New Roman" pitchFamily="18" charset="0"/>
              </a:rPr>
              <a:t>et up trading posts on the western coast of Africa. </a:t>
            </a:r>
            <a:endParaRPr lang="en-US" sz="1400">
              <a:latin typeface="Times New Roman" pitchFamily="18" charset="0"/>
              <a:cs typeface="Times New Roman" pitchFamily="18" charset="0"/>
            </a:endParaRPr>
          </a:p>
          <a:p>
            <a:pPr>
              <a:buFont typeface="Arial" pitchFamily="34" charset="0"/>
              <a:buChar char="•"/>
            </a:pPr>
            <a:r>
              <a:rPr lang="en-US" sz="1400">
                <a:latin typeface="Times New Roman" pitchFamily="18" charset="0"/>
                <a:cs typeface="Times New Roman" pitchFamily="18" charset="0"/>
              </a:rPr>
              <a:t>B</a:t>
            </a:r>
            <a:r>
              <a:rPr lang="en-US" sz="1400" smtClean="0">
                <a:latin typeface="Times New Roman" pitchFamily="18" charset="0"/>
                <a:cs typeface="Times New Roman" pitchFamily="18" charset="0"/>
              </a:rPr>
              <a:t>rought slaves, ivory, and gold to Portugal.</a:t>
            </a:r>
          </a:p>
        </p:txBody>
      </p:sp>
      <p:sp>
        <p:nvSpPr>
          <p:cNvPr id="10" name="TextBox 9"/>
          <p:cNvSpPr txBox="1"/>
          <p:nvPr/>
        </p:nvSpPr>
        <p:spPr>
          <a:xfrm>
            <a:off x="6629400" y="304800"/>
            <a:ext cx="2209800" cy="1384995"/>
          </a:xfrm>
          <a:prstGeom prst="rect">
            <a:avLst/>
          </a:prstGeom>
          <a:noFill/>
        </p:spPr>
        <p:txBody>
          <a:bodyPr wrap="square" rtlCol="0">
            <a:spAutoFit/>
          </a:bodyPr>
          <a:lstStyle/>
          <a:p>
            <a:pPr algn="ctr"/>
            <a:r>
              <a:rPr lang="en-US" sz="1400" smtClean="0"/>
              <a:t>The location of Prince Henry “the Navigator’s” school</a:t>
            </a:r>
          </a:p>
          <a:p>
            <a:pPr algn="ctr"/>
            <a:endParaRPr lang="en-US" sz="1400" smtClean="0"/>
          </a:p>
          <a:p>
            <a:pPr algn="ctr"/>
            <a:r>
              <a:rPr lang="en-US" sz="1400" smtClean="0"/>
              <a:t>One of Henry’s trading posts</a:t>
            </a:r>
            <a:endParaRPr lang="en-US" sz="1400"/>
          </a:p>
        </p:txBody>
      </p:sp>
      <p:cxnSp>
        <p:nvCxnSpPr>
          <p:cNvPr id="12" name="Straight Arrow Connector 11"/>
          <p:cNvCxnSpPr/>
          <p:nvPr/>
        </p:nvCxnSpPr>
        <p:spPr>
          <a:xfrm rot="10800000">
            <a:off x="6361044" y="675861"/>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7571099" y="1828006"/>
            <a:ext cx="304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4342" name="Picture 6" descr="Eyre map"/>
          <p:cNvPicPr>
            <a:picLocks noChangeAspect="1" noChangeArrowheads="1"/>
          </p:cNvPicPr>
          <p:nvPr/>
        </p:nvPicPr>
        <p:blipFill>
          <a:blip r:embed="rId6" cstate="print"/>
          <a:srcRect l="1603" t="14634" r="47087" b="9756"/>
          <a:stretch>
            <a:fillRect/>
          </a:stretch>
        </p:blipFill>
        <p:spPr bwMode="auto">
          <a:xfrm>
            <a:off x="3657600" y="3962400"/>
            <a:ext cx="2438400" cy="2362200"/>
          </a:xfrm>
          <a:prstGeom prst="rect">
            <a:avLst/>
          </a:prstGeom>
          <a:noFill/>
        </p:spPr>
      </p:pic>
      <p:sp>
        <p:nvSpPr>
          <p:cNvPr id="18" name="TextBox 17"/>
          <p:cNvSpPr txBox="1"/>
          <p:nvPr/>
        </p:nvSpPr>
        <p:spPr>
          <a:xfrm>
            <a:off x="3581400" y="6324600"/>
            <a:ext cx="2438400" cy="307777"/>
          </a:xfrm>
          <a:prstGeom prst="rect">
            <a:avLst/>
          </a:prstGeom>
          <a:noFill/>
        </p:spPr>
        <p:txBody>
          <a:bodyPr wrap="square" rtlCol="0">
            <a:spAutoFit/>
          </a:bodyPr>
          <a:lstStyle/>
          <a:p>
            <a:pPr algn="ctr"/>
            <a:r>
              <a:rPr lang="en-US" sz="1400" err="1" smtClean="0">
                <a:latin typeface="Times New Roman" pitchFamily="18" charset="0"/>
                <a:cs typeface="Times New Roman" pitchFamily="18" charset="0"/>
              </a:rPr>
              <a:t>Eannes</a:t>
            </a:r>
            <a:r>
              <a:rPr lang="en-US" sz="1400" smtClean="0">
                <a:latin typeface="Times New Roman" pitchFamily="18" charset="0"/>
                <a:cs typeface="Times New Roman" pitchFamily="18" charset="0"/>
              </a:rPr>
              <a:t>’ Route</a:t>
            </a:r>
            <a:endParaRPr lang="en-US" sz="1400">
              <a:latin typeface="Times New Roman" pitchFamily="18" charset="0"/>
              <a:cs typeface="Times New Roman" pitchFamily="18" charset="0"/>
            </a:endParaRPr>
          </a:p>
        </p:txBody>
      </p:sp>
      <p:grpSp>
        <p:nvGrpSpPr>
          <p:cNvPr id="21" name="Group 20"/>
          <p:cNvGrpSpPr/>
          <p:nvPr/>
        </p:nvGrpSpPr>
        <p:grpSpPr>
          <a:xfrm>
            <a:off x="6477000" y="4724400"/>
            <a:ext cx="2133600" cy="762000"/>
            <a:chOff x="6477000" y="4343400"/>
            <a:chExt cx="2133600" cy="762000"/>
          </a:xfrm>
        </p:grpSpPr>
        <p:sp>
          <p:nvSpPr>
            <p:cNvPr id="19" name="TextBox 18"/>
            <p:cNvSpPr txBox="1"/>
            <p:nvPr/>
          </p:nvSpPr>
          <p:spPr>
            <a:xfrm>
              <a:off x="6477000" y="4343400"/>
              <a:ext cx="2133600" cy="738664"/>
            </a:xfrm>
            <a:prstGeom prst="rect">
              <a:avLst/>
            </a:prstGeom>
            <a:noFill/>
          </p:spPr>
          <p:txBody>
            <a:bodyPr wrap="square" rtlCol="0">
              <a:spAutoFit/>
            </a:bodyPr>
            <a:lstStyle/>
            <a:p>
              <a:pPr algn="ctr"/>
              <a:r>
                <a:rPr lang="en-US" sz="1400" smtClean="0">
                  <a:latin typeface="Times New Roman" pitchFamily="18" charset="0"/>
                  <a:cs typeface="Times New Roman" pitchFamily="18" charset="0"/>
                </a:rPr>
                <a:t>Click </a:t>
              </a:r>
              <a:r>
                <a:rPr lang="en-US" sz="1400" smtClean="0">
                  <a:latin typeface="Times New Roman" pitchFamily="18" charset="0"/>
                  <a:cs typeface="Times New Roman" pitchFamily="18" charset="0"/>
                  <a:hlinkClick r:id="rId7"/>
                </a:rPr>
                <a:t>HERE</a:t>
              </a:r>
              <a:r>
                <a:rPr lang="en-US" sz="1400" smtClean="0">
                  <a:latin typeface="Times New Roman" pitchFamily="18" charset="0"/>
                  <a:cs typeface="Times New Roman" pitchFamily="18" charset="0"/>
                </a:rPr>
                <a:t> for a Minute History  on Prince Henry and Portugal.</a:t>
              </a:r>
              <a:endParaRPr lang="en-US" sz="1400">
                <a:latin typeface="Times New Roman" pitchFamily="18" charset="0"/>
                <a:cs typeface="Times New Roman" pitchFamily="18" charset="0"/>
              </a:endParaRPr>
            </a:p>
          </p:txBody>
        </p:sp>
        <p:sp>
          <p:nvSpPr>
            <p:cNvPr id="20" name="Rectangle 19"/>
            <p:cNvSpPr/>
            <p:nvPr/>
          </p:nvSpPr>
          <p:spPr>
            <a:xfrm>
              <a:off x="6553200" y="4343400"/>
              <a:ext cx="1981200" cy="762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30" name="Content Placeholder 2"/>
          <p:cNvSpPr txBox="1">
            <a:spLocks/>
          </p:cNvSpPr>
          <p:nvPr/>
        </p:nvSpPr>
        <p:spPr>
          <a:xfrm>
            <a:off x="3697356" y="1371600"/>
            <a:ext cx="1560444" cy="1752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Vasco de Gama was born in 1460 in </a:t>
            </a:r>
            <a:r>
              <a:rPr kumimoji="0" lang="en-US" sz="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Portugal and became a member of the royal court.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He was chosen to go to India with four ships: São Gabriel, </a:t>
            </a:r>
            <a:r>
              <a:rPr kumimoji="0" lang="en-US" sz="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Berrio</a:t>
            </a:r>
            <a:r>
              <a:rPr kumimoji="0" lang="en-US" sz="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São Raphael, and a ship for storage. Along with his brother, they ventured down Africa  and past the Cape of Good Hope, northeast to India, stopping at Mozambique, </a:t>
            </a:r>
            <a:r>
              <a:rPr kumimoji="0" lang="en-US" sz="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Malindi</a:t>
            </a:r>
            <a:r>
              <a:rPr kumimoji="0" lang="en-US" sz="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and meeting many new cultures, which were logged and accounted for, including the Hindus.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When they returned to Portugal , the price of spices had dramatically increased thanks to Venice and its monopoly on trade to the Orient. De Gama had carried boatloads of spices (spices, jewels, ivory, and gold) back with him, giving a lot of money to the Portuguese government as well as the stimulating  idea of taking </a:t>
            </a:r>
            <a:r>
              <a:rPr kumimoji="0" lang="en-US" sz="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over the spice trade from Venice.</a:t>
            </a:r>
          </a:p>
        </p:txBody>
      </p:sp>
      <p:grpSp>
        <p:nvGrpSpPr>
          <p:cNvPr id="21" name="Group 20"/>
          <p:cNvGrpSpPr/>
          <p:nvPr/>
        </p:nvGrpSpPr>
        <p:grpSpPr>
          <a:xfrm rot="5400000">
            <a:off x="6629230" y="2381858"/>
            <a:ext cx="1701562" cy="900246"/>
            <a:chOff x="3428999" y="1974185"/>
            <a:chExt cx="2209800" cy="1183580"/>
          </a:xfrm>
        </p:grpSpPr>
        <p:sp>
          <p:nvSpPr>
            <p:cNvPr id="17" name="TextBox 16"/>
            <p:cNvSpPr txBox="1"/>
            <p:nvPr/>
          </p:nvSpPr>
          <p:spPr>
            <a:xfrm>
              <a:off x="3428999" y="1974185"/>
              <a:ext cx="2209800" cy="1183580"/>
            </a:xfrm>
            <a:prstGeom prst="rect">
              <a:avLst/>
            </a:prstGeom>
            <a:noFill/>
          </p:spPr>
          <p:txBody>
            <a:bodyPr wrap="square" rtlCol="0">
              <a:spAutoFit/>
            </a:bodyPr>
            <a:lstStyle/>
            <a:p>
              <a:pPr algn="ctr"/>
              <a:r>
                <a:rPr lang="en-US" sz="1050" dirty="0" smtClean="0"/>
                <a:t>The Orient (also known as the Indies) referred to the continents of Africa and Asia from which many exports came into Europe.</a:t>
              </a:r>
              <a:endParaRPr lang="en-US" sz="1050" dirty="0"/>
            </a:p>
          </p:txBody>
        </p:sp>
        <p:sp>
          <p:nvSpPr>
            <p:cNvPr id="20" name="Rectangle 19"/>
            <p:cNvSpPr/>
            <p:nvPr/>
          </p:nvSpPr>
          <p:spPr>
            <a:xfrm>
              <a:off x="3458817" y="1991139"/>
              <a:ext cx="2133600" cy="1143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28600" y="990600"/>
            <a:ext cx="3962400" cy="808038"/>
          </a:xfrm>
        </p:spPr>
        <p:txBody>
          <a:bodyPr>
            <a:normAutofit/>
          </a:bodyPr>
          <a:lstStyle/>
          <a:p>
            <a:r>
              <a:rPr lang="en-US" sz="2800" err="1" smtClean="0">
                <a:latin typeface="Times New Roman" pitchFamily="18" charset="0"/>
                <a:cs typeface="Times New Roman" pitchFamily="18" charset="0"/>
              </a:rPr>
              <a:t>Bartolemeu</a:t>
            </a:r>
            <a:r>
              <a:rPr lang="en-US" sz="2800" smtClean="0">
                <a:latin typeface="Times New Roman" pitchFamily="18" charset="0"/>
                <a:cs typeface="Times New Roman" pitchFamily="18" charset="0"/>
              </a:rPr>
              <a:t> Dias</a:t>
            </a:r>
            <a:endParaRPr lang="en-US" sz="2800">
              <a:latin typeface="Times New Roman" pitchFamily="18" charset="0"/>
              <a:cs typeface="Times New Roman" pitchFamily="18" charset="0"/>
            </a:endParaRPr>
          </a:p>
        </p:txBody>
      </p:sp>
      <p:sp>
        <p:nvSpPr>
          <p:cNvPr id="3" name="Content Placeholder 2"/>
          <p:cNvSpPr>
            <a:spLocks noGrp="1"/>
          </p:cNvSpPr>
          <p:nvPr>
            <p:ph idx="1"/>
          </p:nvPr>
        </p:nvSpPr>
        <p:spPr>
          <a:xfrm>
            <a:off x="6838950" y="1802944"/>
            <a:ext cx="1104900" cy="2592652"/>
          </a:xfrm>
        </p:spPr>
        <p:txBody>
          <a:bodyPr>
            <a:normAutofit/>
          </a:bodyPr>
          <a:lstStyle/>
          <a:p>
            <a:pPr>
              <a:buNone/>
            </a:pPr>
            <a:r>
              <a:rPr lang="en-US" sz="400" dirty="0" err="1" smtClean="0">
                <a:latin typeface="Times New Roman" pitchFamily="18" charset="0"/>
                <a:cs typeface="Times New Roman" pitchFamily="18" charset="0"/>
              </a:rPr>
              <a:t>Bartolemue</a:t>
            </a:r>
            <a:r>
              <a:rPr lang="en-US" sz="400" dirty="0" smtClean="0">
                <a:latin typeface="Times New Roman" pitchFamily="18" charset="0"/>
                <a:cs typeface="Times New Roman" pitchFamily="18" charset="0"/>
              </a:rPr>
              <a:t> Dias was born in Portugal in 1457 into a noble family, and was well educated from an early age. </a:t>
            </a:r>
          </a:p>
          <a:p>
            <a:pPr>
              <a:buNone/>
            </a:pPr>
            <a:r>
              <a:rPr lang="en-US" sz="400" dirty="0" smtClean="0">
                <a:latin typeface="Times New Roman" pitchFamily="18" charset="0"/>
                <a:cs typeface="Times New Roman" pitchFamily="18" charset="0"/>
              </a:rPr>
              <a:t>In his later years, he was sent by King </a:t>
            </a:r>
            <a:r>
              <a:rPr lang="en-US" sz="400" dirty="0" err="1" smtClean="0">
                <a:latin typeface="Times New Roman" pitchFamily="18" charset="0"/>
                <a:cs typeface="Times New Roman" pitchFamily="18" charset="0"/>
              </a:rPr>
              <a:t>João</a:t>
            </a:r>
            <a:r>
              <a:rPr lang="en-US" sz="400" dirty="0" smtClean="0">
                <a:latin typeface="Times New Roman" pitchFamily="18" charset="0"/>
                <a:cs typeface="Times New Roman" pitchFamily="18" charset="0"/>
              </a:rPr>
              <a:t> I of Portugal to sail around the southern-most point of Africa and make contact with </a:t>
            </a:r>
            <a:r>
              <a:rPr lang="en-US" sz="400" dirty="0" err="1" smtClean="0">
                <a:latin typeface="Times New Roman" pitchFamily="18" charset="0"/>
                <a:cs typeface="Times New Roman" pitchFamily="18" charset="0"/>
              </a:rPr>
              <a:t>Prester</a:t>
            </a:r>
            <a:r>
              <a:rPr lang="en-US" sz="400" dirty="0" smtClean="0">
                <a:latin typeface="Times New Roman" pitchFamily="18" charset="0"/>
                <a:cs typeface="Times New Roman" pitchFamily="18" charset="0"/>
              </a:rPr>
              <a:t> John, the leader of a Christian kingdom in Africa or Asia which Prince Henry the Navigator desperately wanted to find. On returning back to Portugal, Dias told the King that he had meet </a:t>
            </a:r>
            <a:r>
              <a:rPr lang="en-US" sz="400" dirty="0" err="1" smtClean="0">
                <a:latin typeface="Times New Roman" pitchFamily="18" charset="0"/>
                <a:cs typeface="Times New Roman" pitchFamily="18" charset="0"/>
              </a:rPr>
              <a:t>Prester</a:t>
            </a:r>
            <a:r>
              <a:rPr lang="en-US" sz="400" dirty="0" smtClean="0">
                <a:latin typeface="Times New Roman" pitchFamily="18" charset="0"/>
                <a:cs typeface="Times New Roman" pitchFamily="18" charset="0"/>
              </a:rPr>
              <a:t> John, King of Ethiopia. </a:t>
            </a:r>
          </a:p>
          <a:p>
            <a:pPr>
              <a:buNone/>
            </a:pPr>
            <a:r>
              <a:rPr lang="en-US" sz="400" dirty="0" smtClean="0">
                <a:latin typeface="Times New Roman" pitchFamily="18" charset="0"/>
                <a:cs typeface="Times New Roman" pitchFamily="18" charset="0"/>
              </a:rPr>
              <a:t>During this voyage, Dias discovered the Cape of Good Hope, the southern-most point of Africa. He called it the </a:t>
            </a:r>
            <a:r>
              <a:rPr lang="en-US" sz="400" dirty="0" err="1" smtClean="0">
                <a:latin typeface="Times New Roman" pitchFamily="18" charset="0"/>
                <a:cs typeface="Times New Roman" pitchFamily="18" charset="0"/>
              </a:rPr>
              <a:t>Cabo</a:t>
            </a:r>
            <a:r>
              <a:rPr lang="en-US" sz="400" dirty="0" smtClean="0">
                <a:latin typeface="Times New Roman" pitchFamily="18" charset="0"/>
                <a:cs typeface="Times New Roman" pitchFamily="18" charset="0"/>
              </a:rPr>
              <a:t> </a:t>
            </a:r>
            <a:r>
              <a:rPr lang="en-US" sz="400" dirty="0" err="1" smtClean="0">
                <a:latin typeface="Times New Roman" pitchFamily="18" charset="0"/>
                <a:cs typeface="Times New Roman" pitchFamily="18" charset="0"/>
              </a:rPr>
              <a:t>Tormentosa</a:t>
            </a:r>
            <a:r>
              <a:rPr lang="en-US" sz="400" dirty="0" smtClean="0">
                <a:latin typeface="Times New Roman" pitchFamily="18" charset="0"/>
                <a:cs typeface="Times New Roman" pitchFamily="18" charset="0"/>
              </a:rPr>
              <a:t>, or the Cape of Storms, because he sailed around the Cape of Good Hope during a violent storm.</a:t>
            </a:r>
          </a:p>
        </p:txBody>
      </p:sp>
      <p:grpSp>
        <p:nvGrpSpPr>
          <p:cNvPr id="10" name="Group 9"/>
          <p:cNvGrpSpPr/>
          <p:nvPr/>
        </p:nvGrpSpPr>
        <p:grpSpPr>
          <a:xfrm>
            <a:off x="800100" y="1993781"/>
            <a:ext cx="1676400" cy="1676400"/>
            <a:chOff x="1143000" y="3048000"/>
            <a:chExt cx="4343400" cy="3531236"/>
          </a:xfrm>
        </p:grpSpPr>
        <p:pic>
          <p:nvPicPr>
            <p:cNvPr id="5" name="Picture 4" descr="http://upload.wikimedia.org/wikipedia/commons/thumb/7/75/Gama_route_1.svg/300px-Gama_route_1.svg.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95500" y="3810000"/>
              <a:ext cx="3390900" cy="2769236"/>
            </a:xfrm>
            <a:prstGeom prst="rect">
              <a:avLst/>
            </a:prstGeom>
            <a:noFill/>
          </p:spPr>
        </p:pic>
        <p:pic>
          <p:nvPicPr>
            <p:cNvPr id="13316" name="Picture 4" descr="http://3.bp.blogspot.com/-h6C5DA1iHYw/ULMwCUS-bpI/AAAAAAAAAVI/JmW7NQ_kpdE/s1600/Dias+Voyage+map.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000" y="3048000"/>
              <a:ext cx="3103676" cy="3348826"/>
            </a:xfrm>
            <a:prstGeom prst="rect">
              <a:avLst/>
            </a:prstGeom>
            <a:noFill/>
          </p:spPr>
        </p:pic>
      </p:grpSp>
      <p:sp>
        <p:nvSpPr>
          <p:cNvPr id="7" name="Content Placeholder 2"/>
          <p:cNvSpPr txBox="1">
            <a:spLocks/>
          </p:cNvSpPr>
          <p:nvPr/>
        </p:nvSpPr>
        <p:spPr>
          <a:xfrm>
            <a:off x="1238047" y="1866781"/>
            <a:ext cx="979955"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He also accompanied many explorers on voyages to numerous places. He went with Vasco de Gama to India, Pedro </a:t>
            </a:r>
            <a:r>
              <a:rPr kumimoji="0" lang="en-US" sz="5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Alvares</a:t>
            </a: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Cabral on the expedition that lead him to Brazil (on the aforementioned page), and </a:t>
            </a:r>
            <a:r>
              <a:rPr kumimoji="0" lang="en-US" sz="5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Diogo</a:t>
            </a: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5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d'Azambuja</a:t>
            </a: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to explore the Gold Coast of Africa.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He died in 1500 in a vicious storm off the Cape of Good Hope.</a:t>
            </a:r>
            <a:endParaRPr kumimoji="0" lang="en-US" sz="5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13314" name="Picture 2" descr="http://www.wlcsd.org/imageGallery/JStearns9295/Explorers/Dias/dias.jpg"/>
          <p:cNvPicPr>
            <a:picLocks noChangeAspect="1" noChangeArrowheads="1"/>
          </p:cNvPicPr>
          <p:nvPr/>
        </p:nvPicPr>
        <p:blipFill>
          <a:blip r:embed="rId5" cstate="print"/>
          <a:srcRect/>
          <a:stretch>
            <a:fillRect/>
          </a:stretch>
        </p:blipFill>
        <p:spPr bwMode="auto">
          <a:xfrm>
            <a:off x="914400" y="1852374"/>
            <a:ext cx="1627250" cy="1879473"/>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228600" y="3849231"/>
            <a:ext cx="2819400" cy="2246769"/>
          </a:xfrm>
          <a:prstGeom prst="rect">
            <a:avLst/>
          </a:prstGeom>
          <a:noFill/>
        </p:spPr>
        <p:txBody>
          <a:bodyPr wrap="square" rtlCol="0">
            <a:spAutoFit/>
          </a:bodyPr>
          <a:lstStyle/>
          <a:p>
            <a:pPr algn="ctr"/>
            <a:r>
              <a:rPr lang="en-US" sz="1400" smtClean="0">
                <a:latin typeface="Times New Roman" pitchFamily="18" charset="0"/>
                <a:cs typeface="Times New Roman" pitchFamily="18" charset="0"/>
              </a:rPr>
              <a:t>(1457-1500)</a:t>
            </a:r>
          </a:p>
          <a:p>
            <a:pPr>
              <a:buFont typeface="Arial" pitchFamily="34" charset="0"/>
              <a:buChar char="•"/>
            </a:pPr>
            <a:r>
              <a:rPr lang="en-US" sz="1400" smtClean="0">
                <a:latin typeface="Times New Roman" pitchFamily="18" charset="0"/>
                <a:cs typeface="Times New Roman" pitchFamily="18" charset="0"/>
              </a:rPr>
              <a:t>   Sent by King </a:t>
            </a:r>
            <a:r>
              <a:rPr lang="en-US" sz="1400" err="1" smtClean="0">
                <a:latin typeface="Times New Roman" pitchFamily="18" charset="0"/>
                <a:cs typeface="Times New Roman" pitchFamily="18" charset="0"/>
              </a:rPr>
              <a:t>João</a:t>
            </a:r>
            <a:r>
              <a:rPr lang="en-US" sz="1400" smtClean="0">
                <a:latin typeface="Times New Roman" pitchFamily="18" charset="0"/>
                <a:cs typeface="Times New Roman" pitchFamily="18" charset="0"/>
              </a:rPr>
              <a:t> II of Portugal to find a Christian kingdom of </a:t>
            </a:r>
            <a:r>
              <a:rPr lang="en-US" sz="1400" err="1" smtClean="0">
                <a:latin typeface="Times New Roman" pitchFamily="18" charset="0"/>
                <a:cs typeface="Times New Roman" pitchFamily="18" charset="0"/>
              </a:rPr>
              <a:t>Prester</a:t>
            </a:r>
            <a:r>
              <a:rPr lang="en-US" sz="1400" smtClean="0">
                <a:latin typeface="Times New Roman" pitchFamily="18" charset="0"/>
                <a:cs typeface="Times New Roman" pitchFamily="18" charset="0"/>
              </a:rPr>
              <a:t> John in 1478-88. Eventually, after Dias’ lifetime, </a:t>
            </a:r>
            <a:r>
              <a:rPr lang="en-US" sz="1400" err="1" smtClean="0">
                <a:latin typeface="Times New Roman" pitchFamily="18" charset="0"/>
                <a:cs typeface="Times New Roman" pitchFamily="18" charset="0"/>
              </a:rPr>
              <a:t>Prester</a:t>
            </a:r>
            <a:r>
              <a:rPr lang="en-US" sz="1400" smtClean="0">
                <a:latin typeface="Times New Roman" pitchFamily="18" charset="0"/>
                <a:cs typeface="Times New Roman" pitchFamily="18" charset="0"/>
              </a:rPr>
              <a:t> John, the King of Ethiopia, was found. </a:t>
            </a:r>
          </a:p>
          <a:p>
            <a:pPr>
              <a:buFont typeface="Arial" pitchFamily="34" charset="0"/>
              <a:buChar char="•"/>
            </a:pPr>
            <a:r>
              <a:rPr lang="en-US" sz="1400" smtClean="0">
                <a:latin typeface="Times New Roman" pitchFamily="18" charset="0"/>
                <a:cs typeface="Times New Roman" pitchFamily="18" charset="0"/>
              </a:rPr>
              <a:t>   Discovered the </a:t>
            </a:r>
            <a:r>
              <a:rPr lang="en-US" sz="1400" err="1" smtClean="0">
                <a:latin typeface="Times New Roman" pitchFamily="18" charset="0"/>
                <a:cs typeface="Times New Roman" pitchFamily="18" charset="0"/>
              </a:rPr>
              <a:t>Cabo</a:t>
            </a:r>
            <a:r>
              <a:rPr lang="en-US" sz="1400" smtClean="0">
                <a:latin typeface="Times New Roman" pitchFamily="18" charset="0"/>
                <a:cs typeface="Times New Roman" pitchFamily="18" charset="0"/>
              </a:rPr>
              <a:t>             </a:t>
            </a:r>
            <a:r>
              <a:rPr lang="en-US" sz="1400" err="1" smtClean="0">
                <a:latin typeface="Times New Roman" pitchFamily="18" charset="0"/>
                <a:cs typeface="Times New Roman" pitchFamily="18" charset="0"/>
              </a:rPr>
              <a:t>Tormentosa</a:t>
            </a:r>
            <a:r>
              <a:rPr lang="en-US" sz="1400" smtClean="0">
                <a:latin typeface="Times New Roman" pitchFamily="18" charset="0"/>
                <a:cs typeface="Times New Roman" pitchFamily="18" charset="0"/>
              </a:rPr>
              <a:t> in 1488, later renamed the Cape of Good Hope. </a:t>
            </a:r>
          </a:p>
          <a:p>
            <a:pPr>
              <a:buFont typeface="Arial" pitchFamily="34" charset="0"/>
              <a:buChar char="•"/>
            </a:pPr>
            <a:endParaRPr lang="en-US" sz="1400">
              <a:latin typeface="Times New Roman" pitchFamily="18" charset="0"/>
              <a:cs typeface="Times New Roman" pitchFamily="18" charset="0"/>
            </a:endParaRPr>
          </a:p>
        </p:txBody>
      </p:sp>
      <p:sp>
        <p:nvSpPr>
          <p:cNvPr id="12" name="Title 1"/>
          <p:cNvSpPr txBox="1">
            <a:spLocks/>
          </p:cNvSpPr>
          <p:nvPr/>
        </p:nvSpPr>
        <p:spPr>
          <a:xfrm>
            <a:off x="6019800" y="1160006"/>
            <a:ext cx="2819400" cy="503238"/>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Vasco de Gama</a:t>
            </a:r>
            <a:endParaRPr kumimoji="0" lang="en-US" sz="2800" b="0" i="0" u="none" strike="noStrike" kern="1200" cap="none" spc="0" normalizeH="0" baseline="0" noProof="0">
              <a:ln>
                <a:noFill/>
              </a:ln>
              <a:solidFill>
                <a:schemeClr val="tx1"/>
              </a:solidFill>
              <a:effectLst/>
              <a:uLnTx/>
              <a:uFillTx/>
              <a:latin typeface="Times New Roman" pitchFamily="18" charset="0"/>
              <a:ea typeface="+mj-ea"/>
              <a:cs typeface="Times New Roman" pitchFamily="18" charset="0"/>
            </a:endParaRPr>
          </a:p>
        </p:txBody>
      </p:sp>
      <p:pic>
        <p:nvPicPr>
          <p:cNvPr id="13" name="Picture 2" descr="http://upload.wikimedia.org/wikipedia/commons/thumb/8/8d/Vasco_da_Gama_-_1838.png/220px-Vasco_da_Gama_-_1838.png"/>
          <p:cNvPicPr>
            <a:picLocks noChangeAspect="1" noChangeArrowheads="1"/>
          </p:cNvPicPr>
          <p:nvPr/>
        </p:nvPicPr>
        <p:blipFill>
          <a:blip r:embed="rId6" cstate="print"/>
          <a:srcRect/>
          <a:stretch>
            <a:fillRect/>
          </a:stretch>
        </p:blipFill>
        <p:spPr bwMode="auto">
          <a:xfrm>
            <a:off x="6714905" y="1815644"/>
            <a:ext cx="1438495" cy="1981200"/>
          </a:xfrm>
          <a:prstGeom prst="rect">
            <a:avLst/>
          </a:prstGeom>
          <a:ln w="88900" cap="sq" cmpd="thickThin">
            <a:solidFill>
              <a:srgbClr val="000000"/>
            </a:solidFill>
            <a:prstDash val="solid"/>
            <a:miter lim="800000"/>
          </a:ln>
          <a:effectLst>
            <a:innerShdw blurRad="76200">
              <a:srgbClr val="000000"/>
            </a:innerShdw>
          </a:effectLst>
        </p:spPr>
      </p:pic>
      <p:sp>
        <p:nvSpPr>
          <p:cNvPr id="14" name="TextBox 13"/>
          <p:cNvSpPr txBox="1"/>
          <p:nvPr/>
        </p:nvSpPr>
        <p:spPr>
          <a:xfrm>
            <a:off x="6096000" y="3962162"/>
            <a:ext cx="2590800" cy="1600438"/>
          </a:xfrm>
          <a:prstGeom prst="rect">
            <a:avLst/>
          </a:prstGeom>
          <a:noFill/>
        </p:spPr>
        <p:txBody>
          <a:bodyPr wrap="square" rtlCol="0">
            <a:spAutoFit/>
          </a:bodyPr>
          <a:lstStyle/>
          <a:p>
            <a:pPr algn="ctr"/>
            <a:r>
              <a:rPr lang="en-US" sz="1400" smtClean="0">
                <a:latin typeface="Times New Roman" pitchFamily="18" charset="0"/>
                <a:cs typeface="Times New Roman" pitchFamily="18" charset="0"/>
              </a:rPr>
              <a:t>(1460-1524)</a:t>
            </a:r>
          </a:p>
          <a:p>
            <a:pPr>
              <a:buFont typeface="Arial" pitchFamily="34" charset="0"/>
              <a:buChar char="•"/>
            </a:pPr>
            <a:r>
              <a:rPr lang="en-US" sz="1400" smtClean="0">
                <a:latin typeface="Times New Roman" pitchFamily="18" charset="0"/>
                <a:cs typeface="Times New Roman" pitchFamily="18" charset="0"/>
              </a:rPr>
              <a:t>   First to circumnavigate Africa and reach the Orient by water in 1498.</a:t>
            </a:r>
          </a:p>
          <a:p>
            <a:pPr>
              <a:buFont typeface="Arial" pitchFamily="34" charset="0"/>
              <a:buChar char="•"/>
            </a:pPr>
            <a:r>
              <a:rPr lang="en-US" sz="1400" smtClean="0">
                <a:latin typeface="Times New Roman" pitchFamily="18" charset="0"/>
                <a:cs typeface="Times New Roman" pitchFamily="18" charset="0"/>
              </a:rPr>
              <a:t>   Allowed Portugal to take over the spice trade from the Ottoman Empire.</a:t>
            </a:r>
            <a:endParaRPr lang="en-US" sz="1400">
              <a:latin typeface="Times New Roman" pitchFamily="18" charset="0"/>
              <a:cs typeface="Times New Roman" pitchFamily="18" charset="0"/>
            </a:endParaRPr>
          </a:p>
        </p:txBody>
      </p:sp>
      <p:grpSp>
        <p:nvGrpSpPr>
          <p:cNvPr id="16" name="Group 15"/>
          <p:cNvGrpSpPr/>
          <p:nvPr/>
        </p:nvGrpSpPr>
        <p:grpSpPr>
          <a:xfrm>
            <a:off x="3429000" y="2971800"/>
            <a:ext cx="2133600" cy="1143000"/>
            <a:chOff x="3200400" y="838200"/>
            <a:chExt cx="2133600" cy="1143000"/>
          </a:xfrm>
        </p:grpSpPr>
        <p:sp>
          <p:nvSpPr>
            <p:cNvPr id="8" name="TextBox 7"/>
            <p:cNvSpPr txBox="1"/>
            <p:nvPr/>
          </p:nvSpPr>
          <p:spPr>
            <a:xfrm>
              <a:off x="3200400" y="914400"/>
              <a:ext cx="2133600" cy="954107"/>
            </a:xfrm>
            <a:prstGeom prst="rect">
              <a:avLst/>
            </a:prstGeom>
            <a:noFill/>
          </p:spPr>
          <p:txBody>
            <a:bodyPr wrap="square" rtlCol="0">
              <a:spAutoFit/>
            </a:bodyPr>
            <a:lstStyle/>
            <a:p>
              <a:pPr algn="ctr"/>
              <a:r>
                <a:rPr lang="en-US" sz="1400" smtClean="0"/>
                <a:t>Click </a:t>
              </a:r>
              <a:r>
                <a:rPr lang="en-US" sz="1400" smtClean="0">
                  <a:hlinkClick r:id="rId7"/>
                </a:rPr>
                <a:t>HERE</a:t>
              </a:r>
              <a:r>
                <a:rPr lang="en-US" sz="1400" smtClean="0"/>
                <a:t> for interactive visuals of the tides and currents that made these two explorer’s journeys.</a:t>
              </a:r>
              <a:endParaRPr lang="en-US" sz="1400"/>
            </a:p>
          </p:txBody>
        </p:sp>
        <p:sp>
          <p:nvSpPr>
            <p:cNvPr id="15" name="Rectangle 14"/>
            <p:cNvSpPr/>
            <p:nvPr/>
          </p:nvSpPr>
          <p:spPr>
            <a:xfrm>
              <a:off x="3200400" y="838200"/>
              <a:ext cx="2133600" cy="1143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320" name="Picture 8" descr="http://www.enchantedlearning.com/dgifs/Dagamamap.GIF"/>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Lst>
          </a:blip>
          <a:srcRect l="37117" t="26943" r="31741" b="23316"/>
          <a:stretch>
            <a:fillRect/>
          </a:stretch>
        </p:blipFill>
        <p:spPr bwMode="auto">
          <a:xfrm>
            <a:off x="3505200" y="4267200"/>
            <a:ext cx="1981200" cy="1828800"/>
          </a:xfrm>
          <a:prstGeom prst="rect">
            <a:avLst/>
          </a:prstGeom>
          <a:noFill/>
        </p:spPr>
      </p:pic>
      <p:pic>
        <p:nvPicPr>
          <p:cNvPr id="13322" name="Picture 10" descr="http://www.enchantedlearning.com/dgifs/Diasmap.GIF"/>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20000"/>
                    </a14:imgEffect>
                  </a14:imgLayer>
                </a14:imgProps>
              </a:ext>
            </a:extLst>
          </a:blip>
          <a:srcRect l="36942" t="30859" r="37580" b="20647"/>
          <a:stretch>
            <a:fillRect/>
          </a:stretch>
        </p:blipFill>
        <p:spPr bwMode="auto">
          <a:xfrm>
            <a:off x="3697356" y="1143000"/>
            <a:ext cx="1524000" cy="1676400"/>
          </a:xfrm>
          <a:prstGeom prst="rect">
            <a:avLst/>
          </a:prstGeom>
          <a:noFill/>
          <a:ln>
            <a:solidFill>
              <a:srgbClr val="000000">
                <a:alpha val="50196"/>
              </a:srgbClr>
            </a:solidFill>
          </a:ln>
        </p:spPr>
      </p:pic>
      <p:cxnSp>
        <p:nvCxnSpPr>
          <p:cNvPr id="26" name="Straight Arrow Connector 25"/>
          <p:cNvCxnSpPr/>
          <p:nvPr/>
        </p:nvCxnSpPr>
        <p:spPr>
          <a:xfrm rot="16200000">
            <a:off x="2696817" y="1828800"/>
            <a:ext cx="914400" cy="838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143500" y="3377744"/>
            <a:ext cx="1905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Content Placeholder 2"/>
          <p:cNvSpPr txBox="1">
            <a:spLocks/>
          </p:cNvSpPr>
          <p:nvPr/>
        </p:nvSpPr>
        <p:spPr>
          <a:xfrm>
            <a:off x="4152900" y="4336804"/>
            <a:ext cx="685800" cy="1600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This was accomplished easily because Venice was at war with the Ottoman Empire. Pedro </a:t>
            </a:r>
            <a:r>
              <a:rPr kumimoji="0" lang="en-US" sz="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Alvares</a:t>
            </a:r>
            <a:r>
              <a:rPr kumimoji="0" lang="en-US" sz="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Cabral took control of this assignment, as well as discovering Brazil, while De Gama was sent back to India on another successful mission and became part of King John III of Portugal’s court. De Gama was later sent back to India to be Viceroy and died there in Cochin in 1524</a:t>
            </a:r>
            <a:endParaRPr kumimoji="0" lang="en-US" sz="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25" name="TextBox 24"/>
          <p:cNvSpPr txBox="1"/>
          <p:nvPr/>
        </p:nvSpPr>
        <p:spPr>
          <a:xfrm rot="17713856">
            <a:off x="5365394" y="3488704"/>
            <a:ext cx="1389820" cy="307777"/>
          </a:xfrm>
          <a:prstGeom prst="rect">
            <a:avLst/>
          </a:prstGeom>
          <a:noFill/>
        </p:spPr>
        <p:txBody>
          <a:bodyPr wrap="square" rtlCol="0">
            <a:spAutoFit/>
          </a:bodyPr>
          <a:lstStyle/>
          <a:p>
            <a:r>
              <a:rPr lang="en-US" sz="1400" smtClean="0">
                <a:latin typeface="Times New Roman" pitchFamily="18" charset="0"/>
                <a:cs typeface="Times New Roman" pitchFamily="18" charset="0"/>
              </a:rPr>
              <a:t>Gama’s Route</a:t>
            </a:r>
            <a:endParaRPr lang="en-US" sz="1400">
              <a:latin typeface="Times New Roman" pitchFamily="18" charset="0"/>
              <a:cs typeface="Times New Roman" pitchFamily="18" charset="0"/>
            </a:endParaRPr>
          </a:p>
        </p:txBody>
      </p:sp>
      <p:sp>
        <p:nvSpPr>
          <p:cNvPr id="27" name="TextBox 26"/>
          <p:cNvSpPr txBox="1"/>
          <p:nvPr/>
        </p:nvSpPr>
        <p:spPr>
          <a:xfrm rot="18728811">
            <a:off x="2524419" y="2003084"/>
            <a:ext cx="1097243"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Dias’ Route</a:t>
            </a:r>
            <a:endParaRPr lang="en-US" sz="14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smtClean="0">
                <a:latin typeface="Times New Roman" pitchFamily="18" charset="0"/>
                <a:cs typeface="Times New Roman" pitchFamily="18" charset="0"/>
              </a:rPr>
              <a:t>The Treaty of </a:t>
            </a:r>
            <a:r>
              <a:rPr lang="en-US" err="1" smtClean="0">
                <a:latin typeface="Times New Roman" pitchFamily="18" charset="0"/>
                <a:cs typeface="Times New Roman" pitchFamily="18" charset="0"/>
              </a:rPr>
              <a:t>Tordesillas</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2983909" y="3009900"/>
            <a:ext cx="1600200" cy="2209800"/>
          </a:xfrm>
        </p:spPr>
        <p:txBody>
          <a:bodyPr>
            <a:normAutofit/>
          </a:bodyPr>
          <a:lstStyle/>
          <a:p>
            <a:pPr>
              <a:buNone/>
            </a:pPr>
            <a:r>
              <a:rPr lang="en-US" sz="500" dirty="0" smtClean="0">
                <a:latin typeface="Times New Roman" pitchFamily="18" charset="0"/>
                <a:cs typeface="Times New Roman" pitchFamily="18" charset="0"/>
              </a:rPr>
              <a:t>      This treaty was put into place in 1494 after the Portuguese and Spaniards had been fighting against one another for their trade routes. This treaty, put in place by the Pope, divided the world into two spheres, three-hundred miles west of the Azores, and everything to the west was Spain’s while everything to the east was Portugal's. This allowed each to keep their current landholdings and avoid deadly confrontations. The treaty was followed  for many years but was later ignored by expanding European empires.</a:t>
            </a:r>
            <a:endParaRPr lang="en-US" sz="500" dirty="0">
              <a:latin typeface="Times New Roman" pitchFamily="18" charset="0"/>
              <a:cs typeface="Times New Roman" pitchFamily="18" charset="0"/>
            </a:endParaRPr>
          </a:p>
        </p:txBody>
      </p:sp>
      <p:pic>
        <p:nvPicPr>
          <p:cNvPr id="1026" name="Picture 2" descr="http://people.hofstra.edu/geotrans/eng/ch2en/conc2en/img/spainportugalempires.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1066800"/>
            <a:ext cx="8736418" cy="4419600"/>
          </a:xfrm>
          <a:prstGeom prst="rect">
            <a:avLst/>
          </a:prstGeom>
          <a:noFill/>
        </p:spPr>
      </p:pic>
      <p:sp>
        <p:nvSpPr>
          <p:cNvPr id="5" name="TextBox 4"/>
          <p:cNvSpPr txBox="1"/>
          <p:nvPr/>
        </p:nvSpPr>
        <p:spPr>
          <a:xfrm>
            <a:off x="381000" y="5715000"/>
            <a:ext cx="8458200" cy="738664"/>
          </a:xfrm>
          <a:prstGeom prst="rect">
            <a:avLst/>
          </a:prstGeom>
          <a:noFill/>
        </p:spPr>
        <p:txBody>
          <a:bodyPr wrap="square" rtlCol="0">
            <a:spAutoFit/>
          </a:bodyPr>
          <a:lstStyle/>
          <a:p>
            <a:pPr marL="285750" indent="-285750" algn="ctr">
              <a:buFont typeface="Arial" pitchFamily="34" charset="0"/>
              <a:buChar char="•"/>
            </a:pPr>
            <a:r>
              <a:rPr lang="en-US" sz="1400" dirty="0" smtClean="0">
                <a:latin typeface="Times New Roman" pitchFamily="18" charset="0"/>
                <a:cs typeface="Times New Roman" pitchFamily="18" charset="0"/>
              </a:rPr>
              <a:t>The Pope put this treaty in place in 1494, dividing the world. </a:t>
            </a:r>
          </a:p>
          <a:p>
            <a:pPr marL="285750" indent="-285750" algn="ctr">
              <a:buFont typeface="Arial" pitchFamily="34" charset="0"/>
              <a:buChar char="•"/>
            </a:pPr>
            <a:r>
              <a:rPr lang="en-US" sz="1400" dirty="0" smtClean="0">
                <a:latin typeface="Times New Roman" pitchFamily="18" charset="0"/>
                <a:cs typeface="Times New Roman" pitchFamily="18" charset="0"/>
              </a:rPr>
              <a:t>The western side belonged to Spain and the eastern side to Portugal. </a:t>
            </a:r>
          </a:p>
          <a:p>
            <a:pPr marL="285750" indent="-285750" algn="ctr">
              <a:buFont typeface="Arial" pitchFamily="34" charset="0"/>
              <a:buChar char="•"/>
            </a:pPr>
            <a:r>
              <a:rPr lang="en-US" sz="1400" dirty="0" smtClean="0">
                <a:latin typeface="Times New Roman" pitchFamily="18" charset="0"/>
                <a:cs typeface="Times New Roman" pitchFamily="18" charset="0"/>
              </a:rPr>
              <a:t>Eventually the Treaty was broken. </a:t>
            </a:r>
            <a:endParaRPr lang="en-US" sz="1400" dirty="0">
              <a:latin typeface="Times New Roman" pitchFamily="18" charset="0"/>
              <a:cs typeface="Times New Roman" pitchFamily="18" charset="0"/>
            </a:endParaRPr>
          </a:p>
        </p:txBody>
      </p:sp>
      <p:pic>
        <p:nvPicPr>
          <p:cNvPr id="7"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9450" t="50000" r="76304" b="30316"/>
          <a:stretch/>
        </p:blipFill>
        <p:spPr bwMode="auto">
          <a:xfrm>
            <a:off x="1041399" y="3244850"/>
            <a:ext cx="1244601" cy="86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63674" t="69109" r="24260" b="11926"/>
          <a:stretch/>
        </p:blipFill>
        <p:spPr bwMode="auto">
          <a:xfrm>
            <a:off x="5791200" y="4098925"/>
            <a:ext cx="10541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39999">
              <a:srgbClr val="85C2FF"/>
            </a:gs>
            <a:gs pos="70000">
              <a:srgbClr val="C4D6EB"/>
            </a:gs>
            <a:gs pos="100000">
              <a:srgbClr val="FFEBFA"/>
            </a:gs>
          </a:gsLst>
          <a:lin ang="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905000"/>
            <a:ext cx="1828800" cy="2925763"/>
          </a:xfrm>
        </p:spPr>
        <p:txBody>
          <a:bodyPr>
            <a:normAutofit fontScale="25000" lnSpcReduction="20000"/>
          </a:bodyPr>
          <a:lstStyle/>
          <a:p>
            <a:pPr>
              <a:buNone/>
            </a:pPr>
            <a:r>
              <a:rPr lang="en-US" dirty="0" smtClean="0"/>
              <a:t>       </a:t>
            </a:r>
            <a:r>
              <a:rPr lang="en-US" dirty="0" smtClean="0">
                <a:latin typeface="Times New Roman" pitchFamily="18" charset="0"/>
                <a:cs typeface="Times New Roman" pitchFamily="18" charset="0"/>
              </a:rPr>
              <a:t>Spain gain much of its power in the same way the Portuguese did, through exploration. They, however, focused less on trading and more on the new found Americas that lie on the other side of the Atlantic. This all started with Christopher Columbus and his accidental discovery. </a:t>
            </a:r>
          </a:p>
          <a:p>
            <a:pPr>
              <a:buNone/>
            </a:pPr>
            <a:r>
              <a:rPr lang="en-US" dirty="0" smtClean="0">
                <a:latin typeface="Times New Roman" pitchFamily="18" charset="0"/>
                <a:cs typeface="Times New Roman" pitchFamily="18" charset="0"/>
              </a:rPr>
              <a:t>       The Spaniards conquered the native people with conquistadors in search of riches and glory. Some of the conquistadors were Hernando Cortez who conquered the Aztecs and Mayans in Mexico, starting in 1519, while Francisco </a:t>
            </a:r>
            <a:r>
              <a:rPr lang="en-US" dirty="0" err="1" smtClean="0">
                <a:latin typeface="Times New Roman" pitchFamily="18" charset="0"/>
                <a:cs typeface="Times New Roman" pitchFamily="18" charset="0"/>
              </a:rPr>
              <a:t>Pizzaro</a:t>
            </a:r>
            <a:r>
              <a:rPr lang="en-US" dirty="0" smtClean="0">
                <a:latin typeface="Times New Roman" pitchFamily="18" charset="0"/>
                <a:cs typeface="Times New Roman" pitchFamily="18" charset="0"/>
              </a:rPr>
              <a:t> conquered the Incans in Peru. </a:t>
            </a:r>
          </a:p>
          <a:p>
            <a:pPr>
              <a:buNone/>
            </a:pPr>
            <a:r>
              <a:rPr lang="en-US" dirty="0" smtClean="0">
                <a:latin typeface="Times New Roman" pitchFamily="18" charset="0"/>
                <a:cs typeface="Times New Roman" pitchFamily="18" charset="0"/>
              </a:rPr>
              <a:t>       Many other explorers came from Spain to discover the rest of the world and are listed below:</a:t>
            </a:r>
            <a:endParaRPr lang="en-US" dirty="0">
              <a:latin typeface="Times New Roman" pitchFamily="18" charset="0"/>
              <a:cs typeface="Times New Roman" pitchFamily="18" charset="0"/>
            </a:endParaRPr>
          </a:p>
        </p:txBody>
      </p:sp>
      <p:pic>
        <p:nvPicPr>
          <p:cNvPr id="1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1181"/>
          <a:stretch/>
        </p:blipFill>
        <p:spPr bwMode="auto">
          <a:xfrm>
            <a:off x="6134100" y="-680170"/>
            <a:ext cx="3162300" cy="757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85800"/>
            <a:ext cx="10972800" cy="757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228600"/>
            <a:ext cx="8229600" cy="1143000"/>
          </a:xfrm>
        </p:spPr>
        <p:txBody>
          <a:bodyPr/>
          <a:lstStyle/>
          <a:p>
            <a:r>
              <a:rPr lang="en-US" dirty="0" smtClean="0">
                <a:latin typeface="Times New Roman" pitchFamily="18" charset="0"/>
                <a:cs typeface="Times New Roman" pitchFamily="18" charset="0"/>
              </a:rPr>
              <a:t>Spanish Exploration</a:t>
            </a:r>
            <a:endParaRPr lang="en-US" dirty="0">
              <a:latin typeface="Times New Roman" pitchFamily="18" charset="0"/>
              <a:cs typeface="Times New Roman" pitchFamily="18" charset="0"/>
            </a:endParaRPr>
          </a:p>
        </p:txBody>
      </p:sp>
      <p:sp>
        <p:nvSpPr>
          <p:cNvPr id="4" name="TextBox 3"/>
          <p:cNvSpPr txBox="1"/>
          <p:nvPr/>
        </p:nvSpPr>
        <p:spPr>
          <a:xfrm>
            <a:off x="3200400" y="3733800"/>
            <a:ext cx="2895600" cy="1477328"/>
          </a:xfrm>
          <a:prstGeom prst="rect">
            <a:avLst/>
          </a:prstGeom>
          <a:noFill/>
        </p:spPr>
        <p:txBody>
          <a:bodyPr wrap="square" rtlCol="0">
            <a:spAutoFit/>
          </a:bodyPr>
          <a:lstStyle/>
          <a:p>
            <a:pPr>
              <a:buFont typeface="Arial" pitchFamily="34" charset="0"/>
              <a:buChar char="•"/>
            </a:pPr>
            <a:r>
              <a:rPr lang="en-US" dirty="0" smtClean="0">
                <a:latin typeface="Times New Roman" pitchFamily="18" charset="0"/>
                <a:cs typeface="Times New Roman" pitchFamily="18" charset="0"/>
              </a:rPr>
              <a:t>Christopher Columbus</a:t>
            </a:r>
          </a:p>
          <a:p>
            <a:pPr>
              <a:buFont typeface="Arial" pitchFamily="34" charset="0"/>
              <a:buChar char="•"/>
            </a:pPr>
            <a:r>
              <a:rPr lang="en-US" dirty="0" smtClean="0">
                <a:latin typeface="Times New Roman" pitchFamily="18" charset="0"/>
                <a:cs typeface="Times New Roman" pitchFamily="18" charset="0"/>
              </a:rPr>
              <a:t>Ferdinand Magellan</a:t>
            </a:r>
          </a:p>
          <a:p>
            <a:pPr>
              <a:buFont typeface="Arial" pitchFamily="34" charset="0"/>
              <a:buChar char="•"/>
            </a:pPr>
            <a:r>
              <a:rPr lang="en-US" dirty="0">
                <a:latin typeface="Times New Roman" pitchFamily="18" charset="0"/>
                <a:cs typeface="Times New Roman" pitchFamily="18" charset="0"/>
              </a:rPr>
              <a:t>Vasco </a:t>
            </a:r>
            <a:r>
              <a:rPr lang="en-US" dirty="0" err="1">
                <a:latin typeface="Times New Roman" pitchFamily="18" charset="0"/>
                <a:cs typeface="Times New Roman" pitchFamily="18" charset="0"/>
              </a:rPr>
              <a:t>Nuñez</a:t>
            </a:r>
            <a:r>
              <a:rPr lang="en-US" dirty="0">
                <a:latin typeface="Times New Roman" pitchFamily="18" charset="0"/>
                <a:cs typeface="Times New Roman" pitchFamily="18" charset="0"/>
              </a:rPr>
              <a:t> de Balboa </a:t>
            </a: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Sebastian del Cano</a:t>
            </a:r>
          </a:p>
          <a:p>
            <a:pPr>
              <a:buFont typeface="Arial" pitchFamily="34" charset="0"/>
              <a:buChar char="•"/>
            </a:pPr>
            <a:r>
              <a:rPr lang="en-US" dirty="0" smtClean="0">
                <a:latin typeface="Times New Roman" pitchFamily="18" charset="0"/>
                <a:cs typeface="Times New Roman" pitchFamily="18" charset="0"/>
              </a:rPr>
              <a:t>Francisco </a:t>
            </a:r>
            <a:r>
              <a:rPr lang="en-US" dirty="0" err="1">
                <a:latin typeface="Times New Roman" pitchFamily="18" charset="0"/>
                <a:cs typeface="Times New Roman" pitchFamily="18" charset="0"/>
              </a:rPr>
              <a:t>Pizzaro</a:t>
            </a:r>
            <a:r>
              <a:rPr lang="en-US" dirty="0">
                <a:latin typeface="Times New Roman" pitchFamily="18" charset="0"/>
                <a:cs typeface="Times New Roman" pitchFamily="18" charset="0"/>
              </a:rPr>
              <a:t> </a:t>
            </a:r>
          </a:p>
        </p:txBody>
      </p:sp>
      <p:sp>
        <p:nvSpPr>
          <p:cNvPr id="5" name="TextBox 4"/>
          <p:cNvSpPr txBox="1"/>
          <p:nvPr/>
        </p:nvSpPr>
        <p:spPr>
          <a:xfrm>
            <a:off x="1371600" y="1295400"/>
            <a:ext cx="8229600" cy="2308324"/>
          </a:xfrm>
          <a:prstGeom prst="rect">
            <a:avLst/>
          </a:prstGeom>
          <a:noFill/>
        </p:spPr>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Began looking for Atlantic Route to the east</a:t>
            </a:r>
          </a:p>
          <a:p>
            <a:pPr marL="285750" indent="-285750">
              <a:buFont typeface="Arial" pitchFamily="34" charset="0"/>
              <a:buChar char="•"/>
            </a:pPr>
            <a:r>
              <a:rPr lang="en-US" dirty="0" smtClean="0">
                <a:latin typeface="Times New Roman" pitchFamily="18" charset="0"/>
                <a:cs typeface="Times New Roman" pitchFamily="18" charset="0"/>
              </a:rPr>
              <a:t>Focused more on new found land</a:t>
            </a:r>
          </a:p>
          <a:p>
            <a:pPr marL="285750" indent="-285750">
              <a:buFont typeface="Arial" pitchFamily="34" charset="0"/>
              <a:buChar char="•"/>
            </a:pPr>
            <a:r>
              <a:rPr lang="en-US" dirty="0" smtClean="0">
                <a:latin typeface="Times New Roman" pitchFamily="18" charset="0"/>
                <a:cs typeface="Times New Roman" pitchFamily="18" charset="0"/>
              </a:rPr>
              <a:t>Wanted to create plantations and exploit mineral and agricultural riches of lands</a:t>
            </a:r>
          </a:p>
          <a:p>
            <a:pPr marL="285750" indent="-285750">
              <a:buFont typeface="Arial" pitchFamily="34" charset="0"/>
              <a:buChar char="•"/>
            </a:pPr>
            <a:r>
              <a:rPr lang="en-US" dirty="0" smtClean="0">
                <a:latin typeface="Times New Roman" pitchFamily="18" charset="0"/>
                <a:cs typeface="Times New Roman" pitchFamily="18" charset="0"/>
              </a:rPr>
              <a:t>Used indigenous people as slave labor</a:t>
            </a:r>
          </a:p>
          <a:p>
            <a:pPr marL="285750" indent="-285750">
              <a:buFont typeface="Arial" pitchFamily="34" charset="0"/>
              <a:buChar char="•"/>
            </a:pPr>
            <a:r>
              <a:rPr lang="en-US" dirty="0" smtClean="0">
                <a:latin typeface="Times New Roman" pitchFamily="18" charset="0"/>
                <a:cs typeface="Times New Roman" pitchFamily="18" charset="0"/>
              </a:rPr>
              <a:t>Used conquistadors, to establish trade routes and conquer territories</a:t>
            </a:r>
          </a:p>
          <a:p>
            <a:pPr marL="285750" indent="-285750">
              <a:buFont typeface="Arial" pitchFamily="34" charset="0"/>
              <a:buChar char="•"/>
            </a:pPr>
            <a:r>
              <a:rPr lang="en-US" dirty="0" smtClean="0">
                <a:latin typeface="Times New Roman" pitchFamily="18" charset="0"/>
                <a:cs typeface="Times New Roman" pitchFamily="18" charset="0"/>
              </a:rPr>
              <a:t>Conquered and destroyed the Aztec and Incan civilizations</a:t>
            </a:r>
          </a:p>
          <a:p>
            <a:pPr marL="285750" indent="-285750">
              <a:buFont typeface="Arial" pitchFamily="34" charset="0"/>
              <a:buChar char="•"/>
            </a:pPr>
            <a:r>
              <a:rPr lang="en-US" dirty="0" smtClean="0">
                <a:latin typeface="Times New Roman" pitchFamily="18" charset="0"/>
                <a:cs typeface="Times New Roman" pitchFamily="18" charset="0"/>
              </a:rPr>
              <a:t>Gained power through exploration</a:t>
            </a:r>
          </a:p>
          <a:p>
            <a:pPr marL="285750" indent="-285750">
              <a:buFont typeface="Arial" pitchFamily="34" charset="0"/>
              <a:buChar char="•"/>
            </a:pPr>
            <a:r>
              <a:rPr lang="en-US" dirty="0" smtClean="0">
                <a:latin typeface="Times New Roman" pitchFamily="18" charset="0"/>
                <a:cs typeface="Times New Roman" pitchFamily="18" charset="0"/>
              </a:rPr>
              <a:t>Their explorers are as follows:</a:t>
            </a:r>
          </a:p>
        </p:txBody>
      </p:sp>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2291" t="23476" r="104050" b="-23476"/>
          <a:stretch/>
        </p:blipFill>
        <p:spPr bwMode="auto">
          <a:xfrm>
            <a:off x="-4089400" y="1422993"/>
            <a:ext cx="3098800" cy="757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3962400" cy="762000"/>
          </a:xfrm>
        </p:spPr>
        <p:txBody>
          <a:bodyPr>
            <a:noAutofit/>
          </a:bodyPr>
          <a:lstStyle/>
          <a:p>
            <a:r>
              <a:rPr lang="en-US" sz="2800" dirty="0" smtClean="0">
                <a:latin typeface="Times New Roman" pitchFamily="18" charset="0"/>
                <a:cs typeface="Times New Roman" pitchFamily="18" charset="0"/>
              </a:rPr>
              <a:t>Christopher Columbus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5999331" y="228600"/>
            <a:ext cx="2057400" cy="7010400"/>
          </a:xfrm>
        </p:spPr>
        <p:txBody>
          <a:bodyPr>
            <a:noAutofit/>
          </a:bodyPr>
          <a:lstStyle/>
          <a:p>
            <a:pPr algn="ctr"/>
            <a:r>
              <a:rPr lang="en-US" sz="700" dirty="0" smtClean="0">
                <a:latin typeface="Times New Roman" pitchFamily="18" charset="0"/>
                <a:cs typeface="Times New Roman" pitchFamily="18" charset="0"/>
              </a:rPr>
              <a:t>Christopher Columbus was born in 1451 in the Republic of Genoa, Italy and was surrounded by the sea, giving him a desire to discover what was beyond. He was educated late in his life and went to Portugal to fulfill his aspirations and receive a charter from the government. He was rejected.</a:t>
            </a:r>
          </a:p>
          <a:p>
            <a:pPr algn="ctr"/>
            <a:r>
              <a:rPr lang="en-US" sz="700" dirty="0" smtClean="0">
                <a:latin typeface="Times New Roman" pitchFamily="18" charset="0"/>
                <a:cs typeface="Times New Roman" pitchFamily="18" charset="0"/>
              </a:rPr>
              <a:t>He then went to Queen Isabelle I and King Ferdinand V of </a:t>
            </a:r>
            <a:r>
              <a:rPr lang="en-US" sz="700" dirty="0" err="1" smtClean="0">
                <a:latin typeface="Times New Roman" pitchFamily="18" charset="0"/>
                <a:cs typeface="Times New Roman" pitchFamily="18" charset="0"/>
              </a:rPr>
              <a:t>Castille</a:t>
            </a:r>
            <a:r>
              <a:rPr lang="en-US" sz="700" dirty="0" smtClean="0">
                <a:latin typeface="Times New Roman" pitchFamily="18" charset="0"/>
                <a:cs typeface="Times New Roman" pitchFamily="18" charset="0"/>
              </a:rPr>
              <a:t> for a charter but was declined again. Then, after the Moors were defeated at Granada, young nobles called hidalgos expected land in return for their services. So, with the help of an adviser named </a:t>
            </a:r>
            <a:r>
              <a:rPr lang="en-US" sz="700" dirty="0" err="1" smtClean="0">
                <a:latin typeface="Times New Roman" pitchFamily="18" charset="0"/>
                <a:cs typeface="Times New Roman" pitchFamily="18" charset="0"/>
              </a:rPr>
              <a:t>Santángel</a:t>
            </a:r>
            <a:r>
              <a:rPr lang="en-US" sz="700" dirty="0" smtClean="0">
                <a:latin typeface="Times New Roman" pitchFamily="18" charset="0"/>
                <a:cs typeface="Times New Roman" pitchFamily="18" charset="0"/>
              </a:rPr>
              <a:t>, Christopher Columbus’ mission, now to gain new land abroad for the numerous hidalgos, was approved in 1492. </a:t>
            </a:r>
          </a:p>
          <a:p>
            <a:pPr algn="ctr"/>
            <a:r>
              <a:rPr lang="en-US" sz="700" dirty="0" smtClean="0">
                <a:latin typeface="Times New Roman" pitchFamily="18" charset="0"/>
                <a:cs typeface="Times New Roman" pitchFamily="18" charset="0"/>
              </a:rPr>
              <a:t>Columbus thought he could also find a new route to India on his voyage by going west of the Canary Islands. As he set out on his journey, he was given a fleet of three ships consisting of the Niña (also called the Santa Clara), the </a:t>
            </a:r>
            <a:r>
              <a:rPr lang="en-US" sz="700" dirty="0" err="1" smtClean="0">
                <a:latin typeface="Times New Roman" pitchFamily="18" charset="0"/>
                <a:cs typeface="Times New Roman" pitchFamily="18" charset="0"/>
              </a:rPr>
              <a:t>Pinta</a:t>
            </a:r>
            <a:r>
              <a:rPr lang="en-US" sz="700" dirty="0" smtClean="0">
                <a:latin typeface="Times New Roman" pitchFamily="18" charset="0"/>
                <a:cs typeface="Times New Roman" pitchFamily="18" charset="0"/>
              </a:rPr>
              <a:t>, and the Santa </a:t>
            </a:r>
            <a:r>
              <a:rPr lang="en-US" sz="700" dirty="0" err="1" smtClean="0">
                <a:latin typeface="Times New Roman" pitchFamily="18" charset="0"/>
                <a:cs typeface="Times New Roman" pitchFamily="18" charset="0"/>
              </a:rPr>
              <a:t>María</a:t>
            </a:r>
            <a:r>
              <a:rPr lang="en-US" sz="700" dirty="0" smtClean="0">
                <a:latin typeface="Times New Roman" pitchFamily="18" charset="0"/>
                <a:cs typeface="Times New Roman" pitchFamily="18" charset="0"/>
              </a:rPr>
              <a:t>.</a:t>
            </a:r>
            <a:endParaRPr lang="en-US" sz="700" dirty="0">
              <a:latin typeface="Times New Roman" pitchFamily="18" charset="0"/>
              <a:cs typeface="Times New Roman" pitchFamily="18" charset="0"/>
            </a:endParaRPr>
          </a:p>
        </p:txBody>
      </p:sp>
      <p:pic>
        <p:nvPicPr>
          <p:cNvPr id="11266" name="Picture 2" descr="http://upload.wikimedia.org/wikipedia/commons/thumb/5/5d/Christopher_Columbus.PNG/220px-Christopher_Columbus.PNG"/>
          <p:cNvPicPr>
            <a:picLocks noChangeAspect="1" noChangeArrowheads="1"/>
          </p:cNvPicPr>
          <p:nvPr/>
        </p:nvPicPr>
        <p:blipFill>
          <a:blip r:embed="rId3" cstate="print"/>
          <a:srcRect/>
          <a:stretch>
            <a:fillRect/>
          </a:stretch>
        </p:blipFill>
        <p:spPr bwMode="auto">
          <a:xfrm>
            <a:off x="990600" y="1193654"/>
            <a:ext cx="2057400" cy="2478233"/>
          </a:xfrm>
          <a:prstGeom prst="rect">
            <a:avLst/>
          </a:prstGeom>
          <a:ln w="88900" cap="sq" cmpd="thickThin">
            <a:solidFill>
              <a:srgbClr val="000000"/>
            </a:solidFill>
            <a:prstDash val="solid"/>
            <a:miter lim="800000"/>
          </a:ln>
          <a:effectLst>
            <a:innerShdw blurRad="76200">
              <a:srgbClr val="000000"/>
            </a:innerShdw>
          </a:effectLst>
        </p:spPr>
      </p:pic>
      <p:sp>
        <p:nvSpPr>
          <p:cNvPr id="7" name="Content Placeholder 2"/>
          <p:cNvSpPr txBox="1">
            <a:spLocks/>
          </p:cNvSpPr>
          <p:nvPr/>
        </p:nvSpPr>
        <p:spPr>
          <a:xfrm>
            <a:off x="5416154" y="861142"/>
            <a:ext cx="1752600" cy="121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He landed on the island of Hispaniola after sixty-six days at sea. He thought that he had discovered the Orient and was astonished to see such interesting natives. During his voyage, he also discovered the island of San Salvador (</a:t>
            </a:r>
            <a:r>
              <a:rPr kumimoji="0" lang="en-US" sz="5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Walting</a:t>
            </a: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Island), the island of Santa Maria de la Concepcion (also known as Rum Cay), the Island of Fernandina (Long Island, Ney York), the island Isabella (Crooked Island), Cuba, also called Juana (named after Spain’s young Prince), the  island of Hispaniola, the island of Haiti, and the island of San Domingo. During the last part of this voyage, the ship Santa </a:t>
            </a:r>
            <a:r>
              <a:rPr kumimoji="0" lang="en-US" sz="5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María</a:t>
            </a: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sunk.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Columbus had three other voyages, which involved converting the locals to Christianity across the Atlantic that resulted in the discovery of the islands of Montserrat, San Martin, Santa Cruz ,Antigua, and the Virgin Islands, and San Juan Bautista (Puerto Rico).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During these voyages, Columbus started the Spanish tradition of abusing and interacting with the inhabitants of their colonies.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Columbus died in 1506.</a:t>
            </a:r>
            <a:endParaRPr kumimoji="0" lang="en-US" sz="5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8" name="TextBox 7"/>
          <p:cNvSpPr txBox="1"/>
          <p:nvPr/>
        </p:nvSpPr>
        <p:spPr>
          <a:xfrm>
            <a:off x="381000" y="3786187"/>
            <a:ext cx="3276600" cy="2677656"/>
          </a:xfrm>
          <a:prstGeom prst="rect">
            <a:avLst/>
          </a:prstGeom>
          <a:noFill/>
        </p:spPr>
        <p:txBody>
          <a:bodyPr wrap="square" rtlCol="0">
            <a:spAutoFit/>
          </a:bodyPr>
          <a:lstStyle/>
          <a:p>
            <a:pPr algn="ctr"/>
            <a:r>
              <a:rPr lang="en-US" sz="1400" dirty="0" smtClean="0"/>
              <a:t>(1451-1506)</a:t>
            </a:r>
          </a:p>
          <a:p>
            <a:pPr>
              <a:buFont typeface="Arial" pitchFamily="34" charset="0"/>
              <a:buChar char="•"/>
            </a:pPr>
            <a:r>
              <a:rPr lang="en-US" sz="1400" dirty="0" smtClean="0"/>
              <a:t>Born and raised in Genoa.</a:t>
            </a:r>
            <a:endParaRPr lang="en-US" sz="1400" dirty="0"/>
          </a:p>
          <a:p>
            <a:pPr>
              <a:buFont typeface="Arial" pitchFamily="34" charset="0"/>
              <a:buChar char="•"/>
            </a:pPr>
            <a:r>
              <a:rPr lang="en-US" sz="1400" dirty="0" smtClean="0"/>
              <a:t>Explorer for Spain after being rejected by Portugal.   </a:t>
            </a:r>
          </a:p>
          <a:p>
            <a:pPr>
              <a:buFont typeface="Arial" pitchFamily="34" charset="0"/>
              <a:buChar char="•"/>
            </a:pPr>
            <a:r>
              <a:rPr lang="en-US" sz="1400" dirty="0" smtClean="0"/>
              <a:t>Sent in 1492 to discover a westward passage to the Orient.</a:t>
            </a:r>
          </a:p>
          <a:p>
            <a:pPr>
              <a:buFont typeface="Arial" pitchFamily="34" charset="0"/>
              <a:buChar char="•"/>
            </a:pPr>
            <a:r>
              <a:rPr lang="en-US" sz="1400" dirty="0" smtClean="0"/>
              <a:t>   He sailed a total of four voyages  (see map).</a:t>
            </a:r>
          </a:p>
          <a:p>
            <a:pPr>
              <a:buFont typeface="Arial" pitchFamily="34" charset="0"/>
              <a:buChar char="•"/>
            </a:pPr>
            <a:r>
              <a:rPr lang="en-US" sz="1400" dirty="0" smtClean="0"/>
              <a:t>Founded colonies, bringing great wealth to Spain.</a:t>
            </a:r>
          </a:p>
          <a:p>
            <a:pPr>
              <a:buFont typeface="Arial" pitchFamily="34" charset="0"/>
              <a:buChar char="•"/>
            </a:pPr>
            <a:r>
              <a:rPr lang="en-US" sz="1400" dirty="0" smtClean="0"/>
              <a:t>Established tradition of mistreating the native people.</a:t>
            </a:r>
            <a:endParaRPr lang="en-US" sz="1400" dirty="0"/>
          </a:p>
        </p:txBody>
      </p:sp>
      <p:grpSp>
        <p:nvGrpSpPr>
          <p:cNvPr id="11" name="Group 10"/>
          <p:cNvGrpSpPr/>
          <p:nvPr/>
        </p:nvGrpSpPr>
        <p:grpSpPr>
          <a:xfrm>
            <a:off x="3810000" y="228600"/>
            <a:ext cx="5105400" cy="3236844"/>
            <a:chOff x="3733800" y="0"/>
            <a:chExt cx="4966553" cy="2895600"/>
          </a:xfrm>
        </p:grpSpPr>
        <p:pic>
          <p:nvPicPr>
            <p:cNvPr id="10242" name="Picture 2" descr="http://www.ducksters.com/biography/explorers/christopher_columbus_voyages.gif"/>
            <p:cNvPicPr>
              <a:picLocks noChangeAspect="1" noChangeArrowheads="1"/>
            </p:cNvPicPr>
            <p:nvPr/>
          </p:nvPicPr>
          <p:blipFill>
            <a:blip r:embed="rId4" cstate="print"/>
            <a:srcRect/>
            <a:stretch>
              <a:fillRect/>
            </a:stretch>
          </p:blipFill>
          <p:spPr bwMode="auto">
            <a:xfrm>
              <a:off x="3733800" y="0"/>
              <a:ext cx="4966553" cy="2895600"/>
            </a:xfrm>
            <a:prstGeom prst="rect">
              <a:avLst/>
            </a:prstGeom>
            <a:noFill/>
          </p:spPr>
        </p:pic>
        <p:pic>
          <p:nvPicPr>
            <p:cNvPr id="10" name="Picture 2" descr="http://www.ducksters.com/biography/explorers/christopher_columbus_voyages.gif"/>
            <p:cNvPicPr>
              <a:picLocks noChangeAspect="1" noChangeArrowheads="1"/>
            </p:cNvPicPr>
            <p:nvPr/>
          </p:nvPicPr>
          <p:blipFill>
            <a:blip r:embed="rId4" cstate="print"/>
            <a:srcRect l="44494" t="73295" r="43573" b="7212"/>
            <a:stretch>
              <a:fillRect/>
            </a:stretch>
          </p:blipFill>
          <p:spPr bwMode="auto">
            <a:xfrm>
              <a:off x="5863590" y="1656522"/>
              <a:ext cx="1299210" cy="1237342"/>
            </a:xfrm>
            <a:prstGeom prst="rect">
              <a:avLst/>
            </a:prstGeom>
            <a:noFill/>
          </p:spPr>
        </p:pic>
      </p:grpSp>
      <p:grpSp>
        <p:nvGrpSpPr>
          <p:cNvPr id="13" name="Group 12"/>
          <p:cNvGrpSpPr/>
          <p:nvPr/>
        </p:nvGrpSpPr>
        <p:grpSpPr>
          <a:xfrm>
            <a:off x="3962400" y="3810000"/>
            <a:ext cx="5105400" cy="762000"/>
            <a:chOff x="4038600" y="3124200"/>
            <a:chExt cx="5105400" cy="762000"/>
          </a:xfrm>
        </p:grpSpPr>
        <p:sp>
          <p:nvSpPr>
            <p:cNvPr id="9" name="TextBox 8"/>
            <p:cNvSpPr txBox="1"/>
            <p:nvPr/>
          </p:nvSpPr>
          <p:spPr>
            <a:xfrm>
              <a:off x="4038600" y="3124200"/>
              <a:ext cx="5105400" cy="738664"/>
            </a:xfrm>
            <a:prstGeom prst="rect">
              <a:avLst/>
            </a:prstGeom>
            <a:noFill/>
          </p:spPr>
          <p:txBody>
            <a:bodyPr wrap="square" rtlCol="0">
              <a:spAutoFit/>
            </a:bodyPr>
            <a:lstStyle/>
            <a:p>
              <a:pPr algn="ctr"/>
              <a:r>
                <a:rPr lang="en-US" sz="1400" smtClean="0"/>
                <a:t>Click below for a documentary on Columbus.</a:t>
              </a:r>
            </a:p>
            <a:p>
              <a:pPr algn="ctr"/>
              <a:r>
                <a:rPr lang="en-US" sz="1400" smtClean="0">
                  <a:hlinkClick r:id="rId5"/>
                </a:rPr>
                <a:t>Part 1</a:t>
              </a:r>
              <a:r>
                <a:rPr lang="en-US" sz="1400" smtClean="0"/>
                <a:t>  </a:t>
              </a:r>
              <a:r>
                <a:rPr lang="en-US" sz="1400" smtClean="0">
                  <a:hlinkClick r:id="rId6"/>
                </a:rPr>
                <a:t>Part 2</a:t>
              </a:r>
              <a:r>
                <a:rPr lang="en-US" sz="1400" smtClean="0"/>
                <a:t>  </a:t>
              </a:r>
              <a:r>
                <a:rPr lang="en-US" sz="1400" smtClean="0">
                  <a:hlinkClick r:id="rId7"/>
                </a:rPr>
                <a:t>Part 3</a:t>
              </a:r>
              <a:r>
                <a:rPr lang="en-US" sz="1400" smtClean="0"/>
                <a:t>  </a:t>
              </a:r>
              <a:r>
                <a:rPr lang="en-US" sz="1400" smtClean="0">
                  <a:hlinkClick r:id="rId8"/>
                </a:rPr>
                <a:t>Part 4</a:t>
              </a:r>
              <a:r>
                <a:rPr lang="en-US" sz="1400" smtClean="0"/>
                <a:t>  </a:t>
              </a:r>
              <a:r>
                <a:rPr lang="en-US" sz="1400" smtClean="0">
                  <a:hlinkClick r:id="rId9"/>
                </a:rPr>
                <a:t>Part 5</a:t>
              </a:r>
              <a:r>
                <a:rPr lang="en-US" sz="1400" smtClean="0"/>
                <a:t>  </a:t>
              </a:r>
              <a:r>
                <a:rPr lang="en-US" sz="1400" smtClean="0">
                  <a:hlinkClick r:id="rId10"/>
                </a:rPr>
                <a:t>Part 6</a:t>
              </a:r>
              <a:r>
                <a:rPr lang="en-US" sz="1400" smtClean="0"/>
                <a:t>  </a:t>
              </a:r>
              <a:r>
                <a:rPr lang="en-US" sz="1400" smtClean="0">
                  <a:hlinkClick r:id="rId11"/>
                </a:rPr>
                <a:t>Part 7</a:t>
              </a:r>
              <a:r>
                <a:rPr lang="en-US" sz="1400" smtClean="0"/>
                <a:t>  </a:t>
              </a:r>
              <a:r>
                <a:rPr lang="en-US" sz="1400" smtClean="0">
                  <a:hlinkClick r:id="rId12"/>
                </a:rPr>
                <a:t>Part 8</a:t>
              </a:r>
              <a:r>
                <a:rPr lang="en-US" sz="1400" smtClean="0"/>
                <a:t>  </a:t>
              </a:r>
              <a:r>
                <a:rPr lang="en-US" sz="1400" smtClean="0">
                  <a:hlinkClick r:id="rId13"/>
                </a:rPr>
                <a:t>Part 9</a:t>
              </a:r>
              <a:r>
                <a:rPr lang="en-US" sz="1400" smtClean="0"/>
                <a:t>  </a:t>
              </a:r>
            </a:p>
            <a:p>
              <a:pPr algn="ctr"/>
              <a:r>
                <a:rPr lang="en-US" sz="1400" smtClean="0">
                  <a:hlinkClick r:id="rId14"/>
                </a:rPr>
                <a:t>Part 10</a:t>
              </a:r>
              <a:endParaRPr lang="en-US" sz="1400" smtClean="0"/>
            </a:p>
          </p:txBody>
        </p:sp>
        <p:sp>
          <p:nvSpPr>
            <p:cNvPr id="12" name="Rectangle 11"/>
            <p:cNvSpPr/>
            <p:nvPr/>
          </p:nvSpPr>
          <p:spPr>
            <a:xfrm>
              <a:off x="4191000" y="3124200"/>
              <a:ext cx="4800600" cy="762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4953000" y="3505200"/>
            <a:ext cx="3200400" cy="307777"/>
          </a:xfrm>
          <a:prstGeom prst="rect">
            <a:avLst/>
          </a:prstGeom>
          <a:noFill/>
        </p:spPr>
        <p:txBody>
          <a:bodyPr wrap="square" rtlCol="0">
            <a:spAutoFit/>
          </a:bodyPr>
          <a:lstStyle/>
          <a:p>
            <a:pPr algn="ctr"/>
            <a:r>
              <a:rPr lang="en-US" sz="1400" dirty="0" smtClean="0"/>
              <a:t>Diagram of Columbus’ Voyages</a:t>
            </a:r>
            <a:endParaRPr lang="en-US" sz="1400" dirty="0"/>
          </a:p>
        </p:txBody>
      </p:sp>
      <p:pic>
        <p:nvPicPr>
          <p:cNvPr id="307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48949" y="4701083"/>
            <a:ext cx="3171825" cy="208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86200" y="5781020"/>
            <a:ext cx="17526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Columbus Discovers Jamaica</a:t>
            </a:r>
            <a:endParaRPr lang="en-US" sz="1400" dirty="0">
              <a:latin typeface="Times New Roman" pitchFamily="18" charset="0"/>
              <a:cs typeface="Times New Roman" pitchFamily="18" charset="0"/>
            </a:endParaRPr>
          </a:p>
        </p:txBody>
      </p:sp>
      <p:cxnSp>
        <p:nvCxnSpPr>
          <p:cNvPr id="6" name="Elbow Connector 5"/>
          <p:cNvCxnSpPr/>
          <p:nvPr/>
        </p:nvCxnSpPr>
        <p:spPr>
          <a:xfrm flipV="1">
            <a:off x="4724400" y="5118021"/>
            <a:ext cx="691754" cy="457200"/>
          </a:xfrm>
          <a:prstGeom prst="bentConnector3">
            <a:avLst>
              <a:gd name="adj1" fmla="val -2874"/>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4218</TotalTime>
  <Words>6007</Words>
  <Application>Microsoft Macintosh PowerPoint</Application>
  <PresentationFormat>On-screen Show (4:3)</PresentationFormat>
  <Paragraphs>463</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Age of Exploration</vt:lpstr>
      <vt:lpstr>Reasons for Exploration</vt:lpstr>
      <vt:lpstr>Timeline of Explorers</vt:lpstr>
      <vt:lpstr>Portuguese Exploration</vt:lpstr>
      <vt:lpstr>Prince Henry  “the Navigator”</vt:lpstr>
      <vt:lpstr>Bartolemeu Dias</vt:lpstr>
      <vt:lpstr>The Treaty of Tordesillas</vt:lpstr>
      <vt:lpstr>Spanish Exploration</vt:lpstr>
      <vt:lpstr>Christopher Columbus</vt:lpstr>
      <vt:lpstr>Ferdinand Magellan</vt:lpstr>
      <vt:lpstr>Vasco Nuñez de Balboa</vt:lpstr>
      <vt:lpstr>Francisco Pizzaro</vt:lpstr>
      <vt:lpstr>English Exploration</vt:lpstr>
      <vt:lpstr>Sir Francis Drake</vt:lpstr>
      <vt:lpstr>Henry Hudson</vt:lpstr>
      <vt:lpstr>Captain James Cook</vt:lpstr>
      <vt:lpstr>Dutch Exploration</vt:lpstr>
      <vt:lpstr>Abel Tasman</vt:lpstr>
      <vt:lpstr>French Exploration</vt:lpstr>
      <vt:lpstr>Father Marquette</vt:lpstr>
      <vt:lpstr>Ships of the Age</vt:lpstr>
      <vt:lpstr>Inventions</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Exploration</dc:title>
  <dc:creator>Ryan</dc:creator>
  <cp:lastModifiedBy>Oak Park School</cp:lastModifiedBy>
  <cp:revision>494</cp:revision>
  <dcterms:created xsi:type="dcterms:W3CDTF">2012-12-09T23:56:05Z</dcterms:created>
  <dcterms:modified xsi:type="dcterms:W3CDTF">2013-01-15T20:27:05Z</dcterms:modified>
</cp:coreProperties>
</file>